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2" r:id="rId7"/>
    <p:sldId id="300" r:id="rId8"/>
    <p:sldId id="265" r:id="rId9"/>
    <p:sldId id="266" r:id="rId10"/>
    <p:sldId id="303" r:id="rId11"/>
    <p:sldId id="270" r:id="rId12"/>
    <p:sldId id="295" r:id="rId13"/>
    <p:sldId id="271" r:id="rId14"/>
    <p:sldId id="273" r:id="rId15"/>
    <p:sldId id="274" r:id="rId16"/>
    <p:sldId id="275" r:id="rId17"/>
    <p:sldId id="296" r:id="rId18"/>
    <p:sldId id="297" r:id="rId19"/>
    <p:sldId id="289" r:id="rId20"/>
    <p:sldId id="290" r:id="rId21"/>
    <p:sldId id="277" r:id="rId22"/>
    <p:sldId id="298" r:id="rId23"/>
    <p:sldId id="280" r:id="rId24"/>
    <p:sldId id="306" r:id="rId25"/>
    <p:sldId id="281" r:id="rId26"/>
    <p:sldId id="282" r:id="rId27"/>
    <p:sldId id="283" r:id="rId28"/>
    <p:sldId id="284" r:id="rId29"/>
    <p:sldId id="285" r:id="rId30"/>
    <p:sldId id="308" r:id="rId31"/>
    <p:sldId id="307" r:id="rId32"/>
    <p:sldId id="29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EFF3"/>
    <a:srgbClr val="00F66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98" autoAdjust="0"/>
  </p:normalViewPr>
  <p:slideViewPr>
    <p:cSldViewPr>
      <p:cViewPr>
        <p:scale>
          <a:sx n="83" d="100"/>
          <a:sy n="83" d="100"/>
        </p:scale>
        <p:origin x="-2424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&#1050;%20&#1087;&#1088;&#1077;&#1079;&#1077;&#1085;&#1090;&#1072;&#1094;&#1080;&#1080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&#1079;&#1072;%202017%20&#1075;&#1086;&#1076;\&#1050;%20&#1087;&#1088;&#1077;&#1079;&#1077;&#1085;&#1090;&#1072;&#1094;&#1080;&#1080;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65.900000000000006</c:v>
                </c:pt>
                <c:pt idx="1">
                  <c:v>67.599999999999994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64.3</c:v>
                </c:pt>
                <c:pt idx="1">
                  <c:v>65.400000000000006</c:v>
                </c:pt>
              </c:numCache>
            </c:numRef>
          </c:val>
        </c:ser>
        <c:shape val="box"/>
        <c:axId val="86611456"/>
        <c:axId val="86612992"/>
        <c:axId val="0"/>
      </c:bar3DChart>
      <c:catAx>
        <c:axId val="86611456"/>
        <c:scaling>
          <c:orientation val="minMax"/>
        </c:scaling>
        <c:axPos val="b"/>
        <c:tickLblPos val="nextTo"/>
        <c:crossAx val="86612992"/>
        <c:crosses val="autoZero"/>
        <c:auto val="1"/>
        <c:lblAlgn val="ctr"/>
        <c:lblOffset val="100"/>
      </c:catAx>
      <c:valAx>
        <c:axId val="86612992"/>
        <c:scaling>
          <c:orientation val="minMax"/>
        </c:scaling>
        <c:axPos val="l"/>
        <c:majorGridlines/>
        <c:numFmt formatCode="General" sourceLinked="1"/>
        <c:tickLblPos val="nextTo"/>
        <c:crossAx val="8661145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5842014142678112"/>
          <c:y val="0.19120191600332695"/>
          <c:w val="0.72493139163874598"/>
          <c:h val="0.70816418295865036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D1FE2A"/>
              </a:solidFill>
            </c:spPr>
          </c:dPt>
          <c:dPt>
            <c:idx val="3"/>
            <c:spPr>
              <a:solidFill>
                <a:srgbClr val="00FFFF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18871669910239885"/>
                  <c:y val="7.6484181937742701E-2"/>
                </c:manualLayout>
              </c:layout>
              <c:showVal val="1"/>
              <c:showCatName val="1"/>
              <c:separator>
</c:separator>
            </c:dLbl>
            <c:dLbl>
              <c:idx val="1"/>
              <c:layout>
                <c:manualLayout>
                  <c:x val="-4.882419253611197E-2"/>
                  <c:y val="0.2310240678963599"/>
                </c:manualLayout>
              </c:layout>
              <c:showVal val="1"/>
              <c:showCatName val="1"/>
              <c:separator>
</c:separator>
            </c:dLbl>
            <c:dLbl>
              <c:idx val="2"/>
              <c:layout>
                <c:manualLayout>
                  <c:x val="6.1365074933194576E-2"/>
                  <c:y val="9.1897822163903756E-2"/>
                </c:manualLayout>
              </c:layout>
              <c:showVal val="1"/>
              <c:showCatName val="1"/>
              <c:separator>
</c:separator>
            </c:dLbl>
            <c:dLbl>
              <c:idx val="3"/>
              <c:layout>
                <c:manualLayout>
                  <c:x val="1.1254841080035941E-3"/>
                  <c:y val="-1.8215130751237856E-2"/>
                </c:manualLayout>
              </c:layout>
              <c:showVal val="1"/>
              <c:showCatName val="1"/>
              <c:separator>
</c:separator>
            </c:dLbl>
            <c:dLbl>
              <c:idx val="4"/>
              <c:layout>
                <c:manualLayout>
                  <c:x val="-0.11512835074855236"/>
                  <c:y val="-6.800895996540926E-2"/>
                </c:manualLayout>
              </c:layout>
              <c:showVal val="1"/>
              <c:showCatName val="1"/>
              <c:separator>
</c:separator>
            </c:dLbl>
            <c:dLbl>
              <c:idx val="5"/>
              <c:layout>
                <c:manualLayout>
                  <c:x val="-6.8155501879101563E-2"/>
                  <c:y val="-8.7190199587433251E-2"/>
                </c:manualLayout>
              </c:layout>
              <c:showVal val="1"/>
              <c:showCatName val="1"/>
              <c:separator>
</c:separator>
            </c:dLbl>
            <c:dLbl>
              <c:idx val="6"/>
              <c:layout>
                <c:manualLayout>
                  <c:x val="0.17840232664206906"/>
                  <c:y val="-0.1034537829130097"/>
                </c:manualLayout>
              </c:layout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showCatName val="1"/>
            <c:separator>
</c:separator>
            <c:showLeaderLines val="1"/>
          </c:dLbls>
          <c:cat>
            <c:strRef>
              <c:f>Д_Р!$A$131:$A$134</c:f>
              <c:strCache>
                <c:ptCount val="4"/>
                <c:pt idx="0">
                  <c:v>Администрация Комсомольского муниципального  района Ивановской области</c:v>
                </c:pt>
                <c:pt idx="1">
                  <c:v>Финансовое управление Администрации Комсомольского муниципального района</c:v>
                </c:pt>
                <c:pt idx="2">
                  <c:v>Отдел  по делам культуры, молодежи и спорта администрации Комсомольского муниципального района  Ивановской области</c:v>
                </c:pt>
                <c:pt idx="3">
                  <c:v>Управление по вопросу развития инфраструктуры  Администрации Комсомольского муниципального района Ивановской области</c:v>
                </c:pt>
              </c:strCache>
            </c:strRef>
          </c:cat>
          <c:val>
            <c:numRef>
              <c:f>Д_Р!$F$131:$F$134</c:f>
              <c:numCache>
                <c:formatCode>0.0%</c:formatCode>
                <c:ptCount val="4"/>
                <c:pt idx="0">
                  <c:v>0.60652690139724463</c:v>
                </c:pt>
                <c:pt idx="1">
                  <c:v>0</c:v>
                </c:pt>
                <c:pt idx="2">
                  <c:v>0.29969001119999022</c:v>
                </c:pt>
                <c:pt idx="3">
                  <c:v>9.37830874027651E-2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'Лист1'!$B$1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1455332962924254"/>
                  <c:y val="1.7438843230769185E-3"/>
                </c:manualLayout>
              </c:layout>
              <c:dLblPos val="bestFit"/>
              <c:showLegendKey val="1"/>
              <c:showCatName val="1"/>
              <c:showPercent val="1"/>
            </c:dLbl>
            <c:dLbl>
              <c:idx val="1"/>
              <c:layout>
                <c:manualLayout>
                  <c:x val="0.12993503248375818"/>
                  <c:y val="0"/>
                </c:manualLayout>
              </c:layout>
              <c:dLblPos val="bestFit"/>
              <c:showLegendKey val="1"/>
              <c:showCatName val="1"/>
              <c:showPercent val="1"/>
            </c:dLbl>
            <c:dLbl>
              <c:idx val="2"/>
              <c:layout>
                <c:manualLayout>
                  <c:x val="0"/>
                  <c:y val="0.23213429256594731"/>
                </c:manualLayout>
              </c:layout>
              <c:dLblPos val="bestFit"/>
              <c:showLegendKey val="1"/>
              <c:showCatName val="1"/>
              <c:showPercent val="1"/>
            </c:dLbl>
            <c:dLbl>
              <c:idx val="4"/>
              <c:layout>
                <c:manualLayout>
                  <c:x val="-8.5143806476460304E-2"/>
                  <c:y val="0.14842442373009304"/>
                </c:manualLayout>
              </c:layout>
              <c:dLblPos val="bestFit"/>
              <c:showLegendKey val="1"/>
              <c:showCatName val="1"/>
              <c:showPercent val="1"/>
            </c:dLbl>
            <c:dLbl>
              <c:idx val="5"/>
              <c:layout>
                <c:manualLayout>
                  <c:x val="-0.33583208395802122"/>
                  <c:y val="0.65035971223021605"/>
                </c:manualLayout>
              </c:layout>
              <c:dLblPos val="bestFit"/>
              <c:showLegendKey val="1"/>
              <c:showCatName val="1"/>
              <c:showPercent val="1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1"/>
            <c:showCatName val="1"/>
            <c:showPercent val="1"/>
            <c:showLeaderLines val="1"/>
          </c:dLbls>
          <c:cat>
            <c:strRef>
              <c:f>'Лист1'!$A$2:$A$7</c:f>
              <c:strCache>
                <c:ptCount val="6"/>
                <c:pt idx="0">
                  <c:v>Муниципальная программа "Организация и осуществление первичных мер пожарной безопасности, мероприятия по предупреждению и ликвидации последствий чрезвычайных ситуаций, природного и техногенного характера в границах населенных пунктов Комсомольского городс</c:v>
                </c:pt>
                <c:pt idx="1">
                  <c:v>Муниципальная программа "Дорожная деятельность в отношении автомобильных дорог общего пользования Комсомольского городского поселения"</c:v>
                </c:pt>
                <c:pt idx="2">
                  <c:v>Муниципальная программа "Обеспечение населения объектами инженерной инфраструктуры и услугами жилищно-коммунального хозяйства Комсомольского городского поселения"</c:v>
                </c:pt>
                <c:pt idx="3">
                  <c:v>Муниципальная программа "Благоустройство муниципального образования "Комсомольское городское поселение Комсомольского муниципального района Ивановской области"</c:v>
                </c:pt>
                <c:pt idx="4">
                  <c:v>Муниципальная программа "Культура  Комсомольского городского поселения Комсомольского муниципального района"</c:v>
                </c:pt>
                <c:pt idx="5">
                  <c:v>Муниципальная программа"Разработка проекта планировки и проекта межевания территории Комсомольского городского поселения Комсомолького муниципального района"</c:v>
                </c:pt>
              </c:strCache>
            </c:strRef>
          </c:cat>
          <c:val>
            <c:numRef>
              <c:f>'Лист1'!$B$2:$B$7</c:f>
              <c:numCache>
                <c:formatCode>General</c:formatCode>
                <c:ptCount val="6"/>
                <c:pt idx="0">
                  <c:v>21</c:v>
                </c:pt>
                <c:pt idx="1">
                  <c:v>6617.1</c:v>
                </c:pt>
                <c:pt idx="2">
                  <c:v>10518.5</c:v>
                </c:pt>
                <c:pt idx="3">
                  <c:v>21314.1</c:v>
                </c:pt>
                <c:pt idx="4">
                  <c:v>19586.900000000001</c:v>
                </c:pt>
                <c:pt idx="5">
                  <c:v>342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9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2016год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 по подакцизнм товарам (продукции), производимым на территории РФ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35.300000000000011</c:v>
                </c:pt>
                <c:pt idx="1">
                  <c:v>0.60000000000000009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2017год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 по подакцизнм товарам (продукции), производимым на территории РФ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36.5</c:v>
                </c:pt>
                <c:pt idx="1">
                  <c:v>0.8</c:v>
                </c:pt>
                <c:pt idx="2">
                  <c:v>1.2</c:v>
                </c:pt>
                <c:pt idx="3">
                  <c:v>2.9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'Лист1'!$B$1</c:f>
              <c:strCache>
                <c:ptCount val="1"/>
                <c:pt idx="0">
                  <c:v>План</c:v>
                </c:pt>
              </c:strCache>
            </c:strRef>
          </c:tx>
          <c:dLbls>
            <c:txPr>
              <a:bodyPr anchor="b" anchorCtr="0"/>
              <a:lstStyle/>
              <a:p>
                <a:pPr>
                  <a:defRPr sz="89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'Лист1'!$A$2:$A$6</c:f>
              <c:strCache>
                <c:ptCount val="4"/>
                <c:pt idx="0">
                  <c:v>Налог на доходы физических лиц</c:v>
                </c:pt>
                <c:pt idx="1">
                  <c:v>Акцизы по подакцизнм товарам (продукции), производимым на территории РФ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</c:strCache>
            </c:strRef>
          </c:cat>
          <c:val>
            <c:numRef>
              <c:f>'Лист1'!$B$2:$B$6</c:f>
              <c:numCache>
                <c:formatCode>General</c:formatCode>
                <c:ptCount val="5"/>
                <c:pt idx="0">
                  <c:v>36.800000000000004</c:v>
                </c:pt>
                <c:pt idx="1">
                  <c:v>0.8</c:v>
                </c:pt>
                <c:pt idx="2">
                  <c:v>1.2</c:v>
                </c:pt>
                <c:pt idx="3">
                  <c:v>2.9</c:v>
                </c:pt>
                <c:pt idx="4">
                  <c:v>41.7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Исполнено</c:v>
                </c:pt>
              </c:strCache>
            </c:strRef>
          </c:tx>
          <c:cat>
            <c:strRef>
              <c:f>'Лист1'!$A$2:$A$6</c:f>
              <c:strCache>
                <c:ptCount val="4"/>
                <c:pt idx="0">
                  <c:v>Налог на доходы физических лиц</c:v>
                </c:pt>
                <c:pt idx="1">
                  <c:v>Акцизы по подакцизнм товарам (продукции), производимым на территории РФ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</c:strCache>
            </c:strRef>
          </c:cat>
          <c:val>
            <c:numRef>
              <c:f>'Лист1'!$C$2:$C$6</c:f>
              <c:numCache>
                <c:formatCode>General</c:formatCode>
                <c:ptCount val="5"/>
                <c:pt idx="0">
                  <c:v>36.5</c:v>
                </c:pt>
                <c:pt idx="1">
                  <c:v>0.8</c:v>
                </c:pt>
                <c:pt idx="2">
                  <c:v>1.2</c:v>
                </c:pt>
                <c:pt idx="3">
                  <c:v>2.9</c:v>
                </c:pt>
                <c:pt idx="4">
                  <c:v>41.4</c:v>
                </c:pt>
              </c:numCache>
            </c:numRef>
          </c:val>
        </c:ser>
        <c:dLbls>
          <c:showVal val="1"/>
        </c:dLbls>
        <c:overlap val="-25"/>
        <c:axId val="86339968"/>
        <c:axId val="86341504"/>
      </c:barChart>
      <c:catAx>
        <c:axId val="86339968"/>
        <c:scaling>
          <c:orientation val="minMax"/>
        </c:scaling>
        <c:axPos val="b"/>
        <c:majorTickMark val="none"/>
        <c:tickLblPos val="nextTo"/>
        <c:crossAx val="86341504"/>
        <c:crosses val="autoZero"/>
        <c:lblAlgn val="ctr"/>
        <c:lblOffset val="100"/>
      </c:catAx>
      <c:valAx>
        <c:axId val="86341504"/>
        <c:scaling>
          <c:orientation val="minMax"/>
        </c:scaling>
        <c:delete val="1"/>
        <c:axPos val="l"/>
        <c:numFmt formatCode="General" sourceLinked="1"/>
        <c:tickLblPos val="none"/>
        <c:crossAx val="86339968"/>
        <c:crosses val="autoZero"/>
        <c:crossBetween val="between"/>
      </c:valAx>
      <c:spPr>
        <a:noFill/>
        <a:ln>
          <a:noFill/>
        </a:ln>
      </c:spPr>
    </c:plotArea>
    <c:legend>
      <c:legendPos val="t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0746869064953237E-3"/>
          <c:y val="0.30889132481980314"/>
          <c:w val="0.96321357449458012"/>
          <c:h val="0.2012473540482251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Доходы от сдачи в аренду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(работ)</c:v>
                </c:pt>
                <c:pt idx="2">
                  <c:v>Доходы от реализации 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гос.и муниц. унитарных предприятий, в т.ч. казенных)</c:v>
                </c:pt>
                <c:pt idx="3">
                  <c:v>Доходы от продажи земельных участков, находящихся в государственной  и муниципальной собственности</c:v>
                </c:pt>
                <c:pt idx="4">
                  <c:v>Прочие поступления от денежных взысканий (штрафов) и иных сумм в возмещение ущерба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0.1</c:v>
                </c:pt>
                <c:pt idx="2">
                  <c:v>1.2</c:v>
                </c:pt>
                <c:pt idx="3">
                  <c:v>0.30000000000000004</c:v>
                </c:pt>
                <c:pt idx="4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Доходы от сдачи в аренду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(работ)</c:v>
                </c:pt>
                <c:pt idx="2">
                  <c:v>Доходы от реализации 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гос.и муниц. унитарных предприятий, в т.ч. казенных)</c:v>
                </c:pt>
                <c:pt idx="3">
                  <c:v>Доходы от продажи земельных участков, находящихся в государственной  и муниципальной собственности</c:v>
                </c:pt>
                <c:pt idx="4">
                  <c:v>Прочие поступления от денежных взысканий (штрафов) и иных сумм в возмещение ущерба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0.1</c:v>
                </c:pt>
                <c:pt idx="2">
                  <c:v>1.2</c:v>
                </c:pt>
                <c:pt idx="3">
                  <c:v>0.30000000000000004</c:v>
                </c:pt>
                <c:pt idx="4">
                  <c:v>0.1</c:v>
                </c:pt>
              </c:numCache>
            </c:numRef>
          </c:val>
        </c:ser>
        <c:dLbls>
          <c:showVal val="1"/>
        </c:dLbls>
        <c:overlap val="-25"/>
        <c:axId val="93252608"/>
        <c:axId val="93291264"/>
      </c:barChart>
      <c:catAx>
        <c:axId val="93252608"/>
        <c:scaling>
          <c:orientation val="minMax"/>
        </c:scaling>
        <c:axPos val="b"/>
        <c:majorTickMark val="none"/>
        <c:tickLblPos val="low"/>
        <c:txPr>
          <a:bodyPr rot="-5400000" vert="horz"/>
          <a:lstStyle/>
          <a:p>
            <a:pPr>
              <a:defRPr/>
            </a:pPr>
            <a:endParaRPr lang="ru-RU"/>
          </a:p>
        </c:txPr>
        <c:crossAx val="93291264"/>
        <c:crosses val="autoZero"/>
        <c:lblAlgn val="ctr"/>
        <c:lblOffset val="100"/>
      </c:catAx>
      <c:valAx>
        <c:axId val="93291264"/>
        <c:scaling>
          <c:orientation val="minMax"/>
        </c:scaling>
        <c:delete val="1"/>
        <c:axPos val="l"/>
        <c:numFmt formatCode="General" sourceLinked="1"/>
        <c:tickLblPos val="none"/>
        <c:crossAx val="93252608"/>
        <c:crosses val="autoZero"/>
        <c:crossBetween val="between"/>
      </c:valAx>
      <c:spPr>
        <a:noFill/>
        <a:ln>
          <a:noFill/>
        </a:ln>
      </c:spPr>
    </c:plotArea>
    <c:legend>
      <c:legendPos val="t"/>
      <c:layout/>
    </c:legend>
    <c:plotVisOnly val="1"/>
  </c:chart>
  <c:txPr>
    <a:bodyPr/>
    <a:lstStyle/>
    <a:p>
      <a:pPr>
        <a:defRPr baseline="0">
          <a:latin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2016год</c:v>
                </c:pt>
              </c:strCache>
            </c:strRef>
          </c:tx>
          <c:dPt>
            <c:idx val="2"/>
            <c:explosion val="24"/>
          </c:dPt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сдачи в аренду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(работ)</c:v>
                </c:pt>
                <c:pt idx="2">
                  <c:v>Доходы от реализации 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гос.и муниц. унитарных предприятий, в т.ч. казенных)</c:v>
                </c:pt>
                <c:pt idx="3">
                  <c:v>Доходы от продажи земельных участков, находящихся в государственной  и муниципальной собственности</c:v>
                </c:pt>
                <c:pt idx="4">
                  <c:v>Прочие поступления от денежных взысканий (штрафов) и иных сумм в возмещение ущерба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2.5</c:v>
                </c:pt>
                <c:pt idx="1">
                  <c:v>0</c:v>
                </c:pt>
                <c:pt idx="2">
                  <c:v>0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2017год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сдачи в аренду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(работ)</c:v>
                </c:pt>
                <c:pt idx="2">
                  <c:v>Доходы от реализации 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гос.и муниц. унитарных предприятий, в т.ч. казенных)</c:v>
                </c:pt>
                <c:pt idx="3">
                  <c:v>Доходы от продажи земельных участков, находящихся в государственной  и муниципальной собственности</c:v>
                </c:pt>
                <c:pt idx="4">
                  <c:v>Прочие поступления от денежных взысканий (штрафов) и иных сумм в возмещение ущерба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0.1</c:v>
                </c:pt>
                <c:pt idx="2">
                  <c:v>1.2</c:v>
                </c:pt>
                <c:pt idx="3">
                  <c:v>0.2</c:v>
                </c:pt>
                <c:pt idx="4">
                  <c:v>0.1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06515292331801"/>
          <c:y val="9.5907027972437442E-2"/>
          <c:w val="0.39714019180728538"/>
          <c:h val="0.6799979489920793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75"/>
      <c:perspective val="30"/>
    </c:view3D>
    <c:plotArea>
      <c:layout>
        <c:manualLayout>
          <c:layoutTarget val="inner"/>
          <c:xMode val="edge"/>
          <c:yMode val="edge"/>
          <c:x val="6.6208161393856019E-2"/>
          <c:y val="0.10960714386875486"/>
          <c:w val="0.56240365071284937"/>
          <c:h val="0.8364580902654607"/>
        </c:manualLayout>
      </c:layout>
      <c:pie3DChart>
        <c:varyColors val="1"/>
        <c:dLbls>
          <c:showVal val="1"/>
        </c:dLbls>
      </c:pie3DChart>
    </c:plotArea>
    <c:legend>
      <c:legendPos val="r"/>
      <c:layout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2016год</c:v>
                </c:pt>
              </c:strCache>
            </c:strRef>
          </c:tx>
          <c:dPt>
            <c:idx val="2"/>
            <c:explosion val="24"/>
          </c:dPt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 бюджетам бюджетной системы РФ</c:v>
                </c:pt>
                <c:pt idx="1">
                  <c:v>Субсидии бюджетам бюджетной системы РФ (межбюджетные трансферты)</c:v>
                </c:pt>
                <c:pt idx="2">
                  <c:v>Субсвенции бюджетам бюджетной системы РФ</c:v>
                </c:pt>
                <c:pt idx="3">
                  <c:v>Безвозмездные поступления от негосударственных организаций</c:v>
                </c:pt>
                <c:pt idx="4">
                  <c:v>Возврат остатков субсидий, субвенций и иных межбюджетных трансфертов, имеющих целевое назначение, прошлых лет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2.6</c:v>
                </c:pt>
                <c:pt idx="1">
                  <c:v>2.9</c:v>
                </c:pt>
                <c:pt idx="2">
                  <c:v>2.2000000000000002</c:v>
                </c:pt>
                <c:pt idx="3">
                  <c:v>0</c:v>
                </c:pt>
                <c:pt idx="4">
                  <c:v>-0.5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 бюджетам бюджетной системы РФ</c:v>
                </c:pt>
                <c:pt idx="1">
                  <c:v>Субсидии бюджетам бюджетной системы РФ (межбюджетные трансферты)</c:v>
                </c:pt>
                <c:pt idx="2">
                  <c:v>Субсвенции бюджетам бюджетной системы РФ</c:v>
                </c:pt>
                <c:pt idx="3">
                  <c:v>Безвозмездные поступления от негосударственных организаций</c:v>
                </c:pt>
                <c:pt idx="4">
                  <c:v>Возврат остатков субсидий, субвенций и иных межбюджетных трансфертов, имеющих целевое назначение, прошлых лет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2.4</c:v>
                </c:pt>
                <c:pt idx="1">
                  <c:v>15.3</c:v>
                </c:pt>
                <c:pt idx="2">
                  <c:v>1.2</c:v>
                </c:pt>
                <c:pt idx="3">
                  <c:v>0.30000000000000004</c:v>
                </c:pt>
                <c:pt idx="4">
                  <c:v>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06515292331801"/>
          <c:y val="9.5907027972437456E-2"/>
          <c:w val="0.39714019180728538"/>
          <c:h val="0.67999794899207933"/>
        </c:manualLayout>
      </c:layout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'Лист1'!$B$1</c:f>
              <c:strCache>
                <c:ptCount val="1"/>
                <c:pt idx="0">
                  <c:v>План</c:v>
                </c:pt>
              </c:strCache>
            </c:strRef>
          </c:tx>
          <c:dPt>
            <c:idx val="0"/>
            <c:spPr>
              <a:ln w="0"/>
            </c:spPr>
          </c:dPt>
          <c:dLbls>
            <c:showVal val="1"/>
          </c:dLbls>
          <c:cat>
            <c:strRef>
              <c:f>'Лист1'!$A$2:$A$5</c:f>
              <c:strCache>
                <c:ptCount val="4"/>
                <c:pt idx="0">
                  <c:v>Дотации бюджетам бюджетной системы РФ</c:v>
                </c:pt>
                <c:pt idx="1">
                  <c:v>Субсидии бюджетам бюджетной системы РФ (межбюджетные трансферты)</c:v>
                </c:pt>
                <c:pt idx="2">
                  <c:v>Субсвенции бюджетам бюджетной системы РФ</c:v>
                </c:pt>
                <c:pt idx="3">
                  <c:v>Безвозмездные поступления от негосударственных организаций</c:v>
                </c:pt>
              </c:strCache>
            </c:strRef>
          </c:cat>
          <c:val>
            <c:numRef>
              <c:f>'Лист1'!$B$2:$B$5</c:f>
              <c:numCache>
                <c:formatCode>General</c:formatCode>
                <c:ptCount val="4"/>
                <c:pt idx="0">
                  <c:v>2.4</c:v>
                </c:pt>
                <c:pt idx="1">
                  <c:v>16.600000000000001</c:v>
                </c:pt>
                <c:pt idx="2">
                  <c:v>1.2</c:v>
                </c:pt>
                <c:pt idx="3">
                  <c:v>0.30000000000000016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Исполнено</c:v>
                </c:pt>
              </c:strCache>
            </c:strRef>
          </c:tx>
          <c:dLbls>
            <c:showVal val="1"/>
          </c:dLbls>
          <c:cat>
            <c:strRef>
              <c:f>'Лист1'!$A$2:$A$5</c:f>
              <c:strCache>
                <c:ptCount val="4"/>
                <c:pt idx="0">
                  <c:v>Дотации бюджетам бюджетной системы РФ</c:v>
                </c:pt>
                <c:pt idx="1">
                  <c:v>Субсидии бюджетам бюджетной системы РФ (межбюджетные трансферты)</c:v>
                </c:pt>
                <c:pt idx="2">
                  <c:v>Субсвенции бюджетам бюджетной системы РФ</c:v>
                </c:pt>
                <c:pt idx="3">
                  <c:v>Безвозмездные поступления от негосударственных организаций</c:v>
                </c:pt>
              </c:strCache>
            </c:strRef>
          </c:cat>
          <c:val>
            <c:numRef>
              <c:f>'Лист1'!$C$2:$C$5</c:f>
              <c:numCache>
                <c:formatCode>General</c:formatCode>
                <c:ptCount val="4"/>
                <c:pt idx="0">
                  <c:v>2.4</c:v>
                </c:pt>
                <c:pt idx="1">
                  <c:v>15.3</c:v>
                </c:pt>
                <c:pt idx="2">
                  <c:v>1.2</c:v>
                </c:pt>
                <c:pt idx="3">
                  <c:v>0.30000000000000016</c:v>
                </c:pt>
              </c:numCache>
            </c:numRef>
          </c:val>
        </c:ser>
        <c:axId val="55614848"/>
        <c:axId val="55620736"/>
      </c:barChart>
      <c:catAx>
        <c:axId val="55614848"/>
        <c:scaling>
          <c:orientation val="minMax"/>
        </c:scaling>
        <c:axPos val="b"/>
        <c:tickLblPos val="nextTo"/>
        <c:crossAx val="55620736"/>
        <c:crosses val="autoZero"/>
        <c:auto val="1"/>
        <c:lblAlgn val="ctr"/>
        <c:lblOffset val="100"/>
      </c:catAx>
      <c:valAx>
        <c:axId val="55620736"/>
        <c:scaling>
          <c:orientation val="minMax"/>
        </c:scaling>
        <c:axPos val="l"/>
        <c:majorGridlines/>
        <c:numFmt formatCode="General" sourceLinked="1"/>
        <c:tickLblPos val="nextTo"/>
        <c:crossAx val="556148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87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6238132203766439"/>
          <c:y val="0.19721451779529714"/>
          <c:w val="0.70434393824415009"/>
          <c:h val="0.69092478888082809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FFFF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rgbClr val="00B0F0"/>
              </a:solidFill>
            </c:spPr>
          </c:dPt>
          <c:dPt>
            <c:idx val="7"/>
            <c:spPr>
              <a:solidFill>
                <a:srgbClr val="FFC000"/>
              </a:solidFill>
            </c:spPr>
          </c:dPt>
          <c:dPt>
            <c:idx val="8"/>
            <c:spPr>
              <a:solidFill>
                <a:srgbClr val="2BFD3F"/>
              </a:solidFill>
            </c:spPr>
          </c:dPt>
          <c:dPt>
            <c:idx val="1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dLbl>
              <c:idx val="1"/>
              <c:layout>
                <c:manualLayout>
                  <c:x val="2.0720567300431772E-2"/>
                  <c:y val="-0.10660116912428302"/>
                </c:manualLayout>
              </c:layout>
              <c:showVal val="1"/>
              <c:showCatName val="1"/>
              <c:separator>
</c:separator>
            </c:dLbl>
            <c:dLbl>
              <c:idx val="2"/>
              <c:layout>
                <c:manualLayout>
                  <c:x val="0.16053124511589117"/>
                  <c:y val="-8.2662048204689656E-2"/>
                </c:manualLayout>
              </c:layout>
              <c:showVal val="1"/>
              <c:showCatName val="1"/>
              <c:separator>
</c:separator>
            </c:dLbl>
            <c:dLbl>
              <c:idx val="3"/>
              <c:layout>
                <c:manualLayout>
                  <c:x val="0.13925330095149513"/>
                  <c:y val="2.1682712575315101E-2"/>
                </c:manualLayout>
              </c:layout>
              <c:showVal val="1"/>
              <c:showCatName val="1"/>
              <c:separator>
</c:separator>
            </c:dLbl>
            <c:dLbl>
              <c:idx val="4"/>
              <c:layout>
                <c:manualLayout>
                  <c:x val="8.1456933222109035E-2"/>
                  <c:y val="0.15386931818404756"/>
                </c:manualLayout>
              </c:layout>
              <c:showVal val="1"/>
              <c:showCatName val="1"/>
              <c:separator>
</c:separator>
            </c:dLbl>
            <c:dLbl>
              <c:idx val="5"/>
              <c:layout>
                <c:manualLayout>
                  <c:x val="-7.3781193852024238E-2"/>
                  <c:y val="0.11670771407462456"/>
                </c:manualLayout>
              </c:layout>
              <c:showVal val="1"/>
              <c:showCatName val="1"/>
              <c:separator>
</c:separator>
            </c:dLbl>
            <c:dLbl>
              <c:idx val="6"/>
              <c:layout>
                <c:manualLayout>
                  <c:x val="-3.5337293031471095E-2"/>
                  <c:y val="6.4706657841179835E-2"/>
                </c:manualLayout>
              </c:layout>
              <c:showVal val="1"/>
              <c:showCatName val="1"/>
              <c:separator>
</c:separator>
            </c:dLbl>
            <c:dLbl>
              <c:idx val="7"/>
              <c:layout>
                <c:manualLayout>
                  <c:x val="-6.9036938456932317E-2"/>
                  <c:y val="0.1541730049174494"/>
                </c:manualLayout>
              </c:layout>
              <c:showVal val="1"/>
              <c:showCatName val="1"/>
              <c:separator>
</c:separator>
            </c:dLbl>
            <c:dLbl>
              <c:idx val="8"/>
              <c:layout>
                <c:manualLayout>
                  <c:x val="-0.15082952176688466"/>
                  <c:y val="5.9168298557801924E-2"/>
                </c:manualLayout>
              </c:layout>
              <c:showVal val="1"/>
              <c:showCatName val="1"/>
              <c:separator>
</c:separator>
            </c:dLbl>
            <c:dLbl>
              <c:idx val="9"/>
              <c:layout>
                <c:manualLayout>
                  <c:x val="-0.10143611632605797"/>
                  <c:y val="-8.5357715200594153E-2"/>
                </c:manualLayout>
              </c:layout>
              <c:showVal val="1"/>
              <c:showCatName val="1"/>
              <c:separator>
</c:separator>
            </c:dLbl>
            <c:dLbl>
              <c:idx val="10"/>
              <c:layout>
                <c:manualLayout>
                  <c:x val="5.6963303512415762E-2"/>
                  <c:y val="-9.1172708359649565E-2"/>
                </c:manualLayout>
              </c:layout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CatName val="1"/>
            <c:separator>
</c:separator>
            <c:showLeaderLines val="1"/>
          </c:dLbls>
          <c:cat>
            <c:strRef>
              <c:f>Д_Р!$A$111:$A$121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кинематоргафия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Д_Р!$E$111:$E$121</c:f>
              <c:numCache>
                <c:formatCode>0.0%</c:formatCode>
                <c:ptCount val="11"/>
                <c:pt idx="0">
                  <c:v>6.9868005093225591E-2</c:v>
                </c:pt>
                <c:pt idx="1">
                  <c:v>1.0969027282619951E-3</c:v>
                </c:pt>
                <c:pt idx="2">
                  <c:v>5.3974257215993668E-4</c:v>
                </c:pt>
                <c:pt idx="3">
                  <c:v>8.2480158637734252E-2</c:v>
                </c:pt>
                <c:pt idx="4">
                  <c:v>2.8192182380736637E-3</c:v>
                </c:pt>
                <c:pt idx="5">
                  <c:v>0.4322023583003598</c:v>
                </c:pt>
                <c:pt idx="6">
                  <c:v>8.2833371037676878E-2</c:v>
                </c:pt>
                <c:pt idx="7">
                  <c:v>0.25610552139436282</c:v>
                </c:pt>
                <c:pt idx="8">
                  <c:v>1.3285565946922151E-2</c:v>
                </c:pt>
                <c:pt idx="9">
                  <c:v>3.3366825051913515E-3</c:v>
                </c:pt>
                <c:pt idx="10">
                  <c:v>5.5432473546031792E-2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A72C4-5ECF-4A9D-8C28-A7531E7CCFB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4E8BD-909E-4984-9BAD-36B7BF2CA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511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4E8BD-909E-4984-9BAD-36B7BF2CAEDB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711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589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649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854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109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331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760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046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69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720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9921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0210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7EFF3"/>
            </a:gs>
            <a:gs pos="81000">
              <a:srgbClr val="F0EBD5"/>
            </a:gs>
            <a:gs pos="100000">
              <a:srgbClr val="D1C39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0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yandex.ru/images/search?rpt=simage&amp;noreask=1&amp;source=qa&amp;text=%D0%9A%D0%BE%D0%BC%D1%81%D0%BE%D0%BC%D0%BE%D0%BB%D1%8C%D1%81%D0%BA%20%D0%98%D0%B2%D0%B0%D0%BD%D0%BE%D0%B2%D1%81%D0%BA%D0%B0%D1%8F%20%D0%BE%D0%B1%D0%BB%D0%B0%D1%81%D1%82%D1%8C&amp;stype=image&amp;lr=20610&amp;parent-reqid=1533889192250555-93268389392392550461010-sas1-6743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gif"/><Relationship Id="rId4" Type="http://schemas.openxmlformats.org/officeDocument/2006/relationships/hyperlink" Target="https://yandex.ru/maps/?text=%D0%9A%D0%BE%D0%BC%D1%81%D0%BE%D0%BC%D0%BE%D0%BB%D1%8C%D1%81%D0%BA&amp;spn=0.056,0.035&amp;ll=40.37761,57.027394&amp;source=entity_search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adm-komsomolsk.ru/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ail@finkoms.ivanovo.ru" TargetMode="External"/><Relationship Id="rId4" Type="http://schemas.openxmlformats.org/officeDocument/2006/relationships/hyperlink" Target="http://finkoms.ru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finkoms.ru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1470025"/>
          </a:xfrm>
        </p:spPr>
        <p:txBody>
          <a:bodyPr>
            <a:prstTxWarp prst="textInflateTop">
              <a:avLst/>
            </a:prstTxWarp>
            <a:normAutofit/>
          </a:bodyPr>
          <a:lstStyle/>
          <a:p>
            <a:r>
              <a:rPr lang="ru-RU" sz="43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БЮДЖЕТ ДЛЯ ГРАЖДАН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53112" y="2204864"/>
            <a:ext cx="4911376" cy="4464496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>
                <a:solidFill>
                  <a:srgbClr val="350EC2"/>
                </a:solidFill>
              </a:rPr>
              <a:t>К проекту решения </a:t>
            </a:r>
            <a:r>
              <a:rPr lang="ru-RU" sz="2600" b="1" dirty="0" smtClean="0">
                <a:solidFill>
                  <a:srgbClr val="350EC2"/>
                </a:solidFill>
              </a:rPr>
              <a:t>Совета Комсомольского городского поселения</a:t>
            </a:r>
            <a:endParaRPr lang="ru-RU" sz="2600" b="1" dirty="0">
              <a:solidFill>
                <a:srgbClr val="350EC2"/>
              </a:solidFill>
            </a:endParaRPr>
          </a:p>
          <a:p>
            <a:r>
              <a:rPr lang="ru-RU" sz="2600" b="1" dirty="0">
                <a:solidFill>
                  <a:srgbClr val="350EC2"/>
                </a:solidFill>
              </a:rPr>
              <a:t>«</a:t>
            </a:r>
            <a:r>
              <a:rPr lang="ru-RU" sz="2600" b="1" dirty="0" smtClean="0">
                <a:solidFill>
                  <a:srgbClr val="350EC2"/>
                </a:solidFill>
              </a:rPr>
              <a:t>Об исполнении бюджета Комсомольского городского поселения за </a:t>
            </a:r>
            <a:r>
              <a:rPr lang="ru-RU" sz="2600" b="1" u="sng" dirty="0" smtClean="0">
                <a:solidFill>
                  <a:srgbClr val="350EC2"/>
                </a:solidFill>
              </a:rPr>
              <a:t>2017</a:t>
            </a:r>
            <a:r>
              <a:rPr lang="ru-RU" sz="2600" b="1" dirty="0" smtClean="0">
                <a:solidFill>
                  <a:srgbClr val="350EC2"/>
                </a:solidFill>
              </a:rPr>
              <a:t> год»</a:t>
            </a:r>
            <a:endParaRPr lang="ru-RU" sz="2600" b="1" dirty="0">
              <a:solidFill>
                <a:srgbClr val="350EC2"/>
              </a:solidFill>
            </a:endParaRPr>
          </a:p>
          <a:p>
            <a:endParaRPr lang="ru-RU" dirty="0"/>
          </a:p>
          <a:p>
            <a:r>
              <a:rPr lang="ru-RU" sz="2100" b="1" dirty="0" smtClean="0">
                <a:solidFill>
                  <a:srgbClr val="00B050"/>
                </a:solidFill>
              </a:rPr>
              <a:t>Финансовое управление Администрации Комсомольского муниципального района</a:t>
            </a:r>
            <a:endParaRPr lang="ru-RU" sz="2100" dirty="0">
              <a:solidFill>
                <a:srgbClr val="00B050"/>
              </a:solidFill>
            </a:endParaRPr>
          </a:p>
          <a:p>
            <a:r>
              <a:rPr lang="en-US" sz="2100" b="1" dirty="0" smtClean="0">
                <a:solidFill>
                  <a:srgbClr val="00B050"/>
                </a:solidFill>
              </a:rPr>
              <a:t>mail@finkoms.ivanovo.ru</a:t>
            </a:r>
            <a:r>
              <a:rPr lang="ru-RU" sz="2100" b="1" dirty="0" smtClean="0">
                <a:solidFill>
                  <a:srgbClr val="00B050"/>
                </a:solidFill>
              </a:rPr>
              <a:t>, </a:t>
            </a:r>
            <a:r>
              <a:rPr lang="ru-RU" sz="2100" b="1" dirty="0">
                <a:solidFill>
                  <a:srgbClr val="00B050"/>
                </a:solidFill>
              </a:rPr>
              <a:t>тел. </a:t>
            </a:r>
            <a:r>
              <a:rPr lang="ru-RU" sz="2100" b="1" dirty="0" smtClean="0">
                <a:solidFill>
                  <a:srgbClr val="00B050"/>
                </a:solidFill>
              </a:rPr>
              <a:t>(49352</a:t>
            </a:r>
            <a:r>
              <a:rPr lang="en-US" sz="2100" b="1" dirty="0" smtClean="0">
                <a:solidFill>
                  <a:srgbClr val="00B050"/>
                </a:solidFill>
              </a:rPr>
              <a:t>)</a:t>
            </a:r>
            <a:r>
              <a:rPr lang="ru-RU" sz="2100" b="1" dirty="0" smtClean="0">
                <a:solidFill>
                  <a:srgbClr val="00B050"/>
                </a:solidFill>
              </a:rPr>
              <a:t>42361</a:t>
            </a:r>
            <a:endParaRPr lang="ru-RU" sz="2100" b="1" dirty="0">
              <a:solidFill>
                <a:srgbClr val="00B050"/>
              </a:solidFill>
            </a:endParaRPr>
          </a:p>
          <a:p>
            <a:r>
              <a:rPr lang="ru-RU" sz="2100" b="1" dirty="0" smtClean="0">
                <a:solidFill>
                  <a:srgbClr val="00B050"/>
                </a:solidFill>
              </a:rPr>
              <a:t>155150,Ивановская </a:t>
            </a:r>
            <a:r>
              <a:rPr lang="ru-RU" sz="2100" b="1" dirty="0">
                <a:solidFill>
                  <a:srgbClr val="00B050"/>
                </a:solidFill>
              </a:rPr>
              <a:t>область, </a:t>
            </a:r>
            <a:r>
              <a:rPr lang="ru-RU" sz="2100" b="1" dirty="0" smtClean="0">
                <a:solidFill>
                  <a:srgbClr val="00B050"/>
                </a:solidFill>
              </a:rPr>
              <a:t>г.Комсомольск, ул.50 лет ВЛКСМ, д.2</a:t>
            </a:r>
            <a:endParaRPr lang="ru-RU" sz="2100" b="1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pic>
        <p:nvPicPr>
          <p:cNvPr id="8" name="Рисунок 7" descr="komsomol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84984"/>
            <a:ext cx="3782603" cy="25561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2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96944" cy="922114"/>
          </a:xfrm>
        </p:spPr>
        <p:txBody>
          <a:bodyPr>
            <a:noAutofit/>
          </a:bodyPr>
          <a:lstStyle/>
          <a:p>
            <a:r>
              <a:rPr lang="ru-RU" sz="3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Исполнение бюджета </a:t>
            </a:r>
            <a:r>
              <a:rPr lang="ru-RU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Комсомольского городского поселения </a:t>
            </a:r>
            <a:r>
              <a:rPr lang="ru-RU" sz="3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за 2017 год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10482923"/>
              </p:ext>
            </p:extLst>
          </p:nvPr>
        </p:nvGraphicFramePr>
        <p:xfrm>
          <a:off x="1416134" y="1268760"/>
          <a:ext cx="6264697" cy="1728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5752"/>
                <a:gridCol w="1211302"/>
                <a:gridCol w="1503527"/>
                <a:gridCol w="1754116"/>
              </a:tblGrid>
              <a:tr h="576064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Плановое значение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Фактическое значение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% исполнения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Доходы, </a:t>
                      </a:r>
                      <a:r>
                        <a:rPr lang="ru-RU" sz="1600" u="none" strike="noStrike" dirty="0" err="1" smtClean="0">
                          <a:effectLst/>
                        </a:rPr>
                        <a:t>тыс.руб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65947,8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64347,2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98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Расходы, </a:t>
                      </a:r>
                      <a:r>
                        <a:rPr lang="ru-RU" sz="1600" u="none" strike="noStrike" dirty="0" err="1" smtClean="0">
                          <a:effectLst/>
                        </a:rPr>
                        <a:t>тыс.руб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67611,8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65357,2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97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4" descr="C:\Users\User\Desktop\фото\1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49679"/>
            <a:ext cx="2402383" cy="159910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/>
          <p:cNvGraphicFramePr/>
          <p:nvPr/>
        </p:nvGraphicFramePr>
        <p:xfrm>
          <a:off x="323528" y="3356992"/>
          <a:ext cx="597666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7560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r>
              <a:rPr lang="ru-RU" sz="25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Доходы бюджета </a:t>
            </a:r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Комсомольского городского поселения</a:t>
            </a:r>
            <a:endParaRPr lang="ru-RU" sz="25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052736"/>
            <a:ext cx="2520280" cy="864096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Налоговые доходы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25313" y="1052736"/>
            <a:ext cx="2520280" cy="864096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Неналоговые доходы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00192" y="1052736"/>
            <a:ext cx="2520280" cy="864096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Безвозмездные поступления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167" y="1976792"/>
            <a:ext cx="2525819" cy="102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3212976"/>
            <a:ext cx="2525819" cy="6480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4077072"/>
            <a:ext cx="2525819" cy="1008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Акцизы по 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подакцизным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товарам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49080"/>
            <a:ext cx="13681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95536" y="5301208"/>
            <a:ext cx="2525819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31840" y="2002090"/>
            <a:ext cx="2880320" cy="6348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сдачии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мущества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находящегося в муниципальной собственности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31840" y="2708921"/>
            <a:ext cx="2880320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продажи земельных участков, находящихся в муниципальной собственности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429000"/>
            <a:ext cx="2865810" cy="50405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6134682" y="2002090"/>
            <a:ext cx="2851300" cy="8387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бюджетам бюджетной системы Российской Федерации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34682" y="3027895"/>
            <a:ext cx="2851300" cy="1008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бюджетам бюджетной системы РФ (межбюджетные субсидии)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34682" y="4139192"/>
            <a:ext cx="2851300" cy="1008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бюджетам бюджетной системы РФ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152428" y="5301208"/>
            <a:ext cx="2851300" cy="7588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межбюджетные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трансферты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31840" y="4005064"/>
            <a:ext cx="2880320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3131840" y="4581128"/>
            <a:ext cx="2880320" cy="1008112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реализации имущества, находящегося в муниципальной собственности (за исключением движимого имущества муниципальных унитарных предприятий, в т.ч. казенных)</a:t>
            </a:r>
            <a:endParaRPr lang="ru-RU" sz="12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03848" y="5805264"/>
            <a:ext cx="2808312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поступления от денежных взысканий (штрафов) и иных сумм в возмещение ущерба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66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663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Доходы бюджета 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Комсомольского городского поселения </a:t>
            </a:r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за 2016-2017 годы, тыс.руб.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66692725"/>
              </p:ext>
            </p:extLst>
          </p:nvPr>
        </p:nvGraphicFramePr>
        <p:xfrm>
          <a:off x="251520" y="476673"/>
          <a:ext cx="8640960" cy="6286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2568"/>
                <a:gridCol w="864096"/>
                <a:gridCol w="864096"/>
                <a:gridCol w="936104"/>
                <a:gridCol w="864096"/>
              </a:tblGrid>
              <a:tr h="210973"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(отчет)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(план)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(факт)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7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Налоговые доходы</a:t>
                      </a:r>
                      <a:endParaRPr lang="ru-RU" sz="105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41885,7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41708,8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41449,0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73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 </a:t>
                      </a:r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35266,6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36775,6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36499,4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7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 Акцизы по подакцизным товарам (продукции), производимым на территории РФ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807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,5</a:t>
                      </a:r>
                      <a:endParaRPr lang="ru-RU" sz="105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820,8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73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1.3. </a:t>
                      </a:r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975,3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1180,4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1182,8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73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1.4. Земельный налог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5043,0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2945,3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2946,0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73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Неналоговые доходы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2649,0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3669,3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3669,8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1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 Доходы от </a:t>
                      </a:r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сдачи в аренду </a:t>
                      </a:r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имущества, находящегося в государственной и муниципальной собственности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2527,7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2202,2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2202,7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5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 </a:t>
                      </a:r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от государственных и муниципальных унитарных предприятий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1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2.3. </a:t>
                      </a:r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доходы от использования имущества и прав, находящихся в государственную и муниципальную</a:t>
                      </a:r>
                      <a:r>
                        <a:rPr lang="ru-RU" sz="105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собств.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2.4. Доходы от </a:t>
                      </a:r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оказания платных услуг (работ)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67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2.5. </a:t>
                      </a:r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доходы от компенсации затрат государства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1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2.6. </a:t>
                      </a:r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реализации имущества, находящегося в государственной</a:t>
                      </a:r>
                      <a:r>
                        <a:rPr lang="ru-RU" sz="105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муниципальной собственности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1162,8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1162,8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1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2.7.Доходы от продажи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земельных участков, находящихся в государственной и муниципальной собственности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73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2.8. Денежные взыскания (штрафы) за нарушение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законодательства РФ о контрактной системе  в сфере закупок товаров, работ, услуг для обеспечения гос. и мун. нужд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73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2.9. Прочие поступления от денежных взысканий (штрафов) и иных сумм в возмещение ущерба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1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7229,5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20569,7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19228,4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73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бюджетам </a:t>
                      </a:r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бюджетной системы РФ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2589,9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2442,2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2442,2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</a:t>
                      </a:r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бюджетной системы РФ(межбюджетные </a:t>
                      </a:r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2868,6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16599,6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15258,3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73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</a:t>
                      </a:r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бюджетной системы</a:t>
                      </a:r>
                      <a:r>
                        <a:rPr lang="ru-RU" sz="105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2262,5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1227,9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1227,9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73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негосударственных организаций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бюджетов городских поселений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 возврата организациями остатков субсидий прошлых лет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субвенций и иных межбюджетных трансфертов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-507,5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73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51764,2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65947,8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64347,2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2410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12968" cy="432048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Структура налоговых доходов в 2016-2017 </a:t>
            </a:r>
            <a:r>
              <a:rPr lang="ru-RU" sz="2400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гг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, 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832" y="3861048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Исполнение по налоговым доходам бюджета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КГП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за 2017 год,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млн.руб</a:t>
            </a:r>
            <a:endParaRPr lang="ru-RU" sz="2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83568" y="620689"/>
          <a:ext cx="799288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539552" y="4293096"/>
          <a:ext cx="7920880" cy="2287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3817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504056"/>
          </a:xfrm>
        </p:spPr>
        <p:txBody>
          <a:bodyPr>
            <a:normAutofit/>
          </a:bodyPr>
          <a:lstStyle/>
          <a:p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Структура неналоговых доходов в 2016-2017 </a:t>
            </a:r>
            <a:r>
              <a:rPr lang="ru-RU" sz="2400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гг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, 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4061103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Исполнение по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неналоговым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доходам бюджета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КГП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за 2017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год,млн.руб</a:t>
            </a:r>
            <a:endParaRPr lang="ru-RU" sz="2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95536" y="4437112"/>
          <a:ext cx="820891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395537" y="952169"/>
          <a:ext cx="8352928" cy="3124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66888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648072"/>
          </a:xfrm>
        </p:spPr>
        <p:txBody>
          <a:bodyPr>
            <a:noAutofit/>
          </a:bodyPr>
          <a:lstStyle/>
          <a:p>
            <a:r>
              <a:rPr lang="ru-RU" sz="21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Структура безвозмездных поступлений в бюджет </a:t>
            </a:r>
            <a:r>
              <a:rPr lang="ru-RU" sz="21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КГП </a:t>
            </a:r>
            <a:r>
              <a:rPr lang="ru-RU" sz="21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в </a:t>
            </a:r>
            <a:r>
              <a:rPr lang="ru-RU" sz="21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2016-2017 </a:t>
            </a:r>
            <a:r>
              <a:rPr lang="ru-RU" sz="21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гг</a:t>
            </a:r>
            <a:r>
              <a:rPr lang="ru-RU" sz="21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, </a:t>
            </a:r>
            <a:r>
              <a:rPr lang="ru-RU" sz="21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%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33509959"/>
              </p:ext>
            </p:extLst>
          </p:nvPr>
        </p:nvGraphicFramePr>
        <p:xfrm>
          <a:off x="4644008" y="1124744"/>
          <a:ext cx="4499992" cy="2040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81840" y="3861048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Исполнение по 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безвозмездным поступлениям в бюджет КГП за </a:t>
            </a:r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2017 год, </a:t>
            </a:r>
            <a:r>
              <a:rPr lang="ru-RU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тыс.руб</a:t>
            </a:r>
            <a:endParaRPr lang="ru-RU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51521" y="952169"/>
          <a:ext cx="8496944" cy="269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395537" y="4149079"/>
          <a:ext cx="8280920" cy="2376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42218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960" cy="936104"/>
          </a:xfrm>
        </p:spPr>
        <p:txBody>
          <a:bodyPr>
            <a:normAutofit/>
          </a:bodyPr>
          <a:lstStyle/>
          <a:p>
            <a:r>
              <a:rPr lang="ru-RU" sz="2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Расходы бюджета </a:t>
            </a:r>
            <a:r>
              <a:rPr lang="ru-RU" sz="2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Комсомольского городского поселения</a:t>
            </a:r>
            <a:endParaRPr lang="ru-RU" sz="2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3553" name="Рисунок 32" descr="slide23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5589240"/>
            <a:ext cx="1733550" cy="942975"/>
          </a:xfrm>
          <a:prstGeom prst="rect">
            <a:avLst/>
          </a:prstGeom>
          <a:noFill/>
        </p:spPr>
      </p:pic>
      <p:pic>
        <p:nvPicPr>
          <p:cNvPr id="23562" name="Рисунок 2" descr="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708920"/>
            <a:ext cx="1524000" cy="962025"/>
          </a:xfrm>
          <a:prstGeom prst="rect">
            <a:avLst/>
          </a:prstGeom>
          <a:noFill/>
        </p:spPr>
      </p:pic>
      <p:pic>
        <p:nvPicPr>
          <p:cNvPr id="23556" name="Рисунок 9" descr="2769890274_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869160"/>
            <a:ext cx="1428750" cy="1122362"/>
          </a:xfrm>
          <a:prstGeom prst="rect">
            <a:avLst/>
          </a:prstGeom>
          <a:noFill/>
        </p:spPr>
      </p:pic>
      <p:pic>
        <p:nvPicPr>
          <p:cNvPr id="23554" name="Рисунок 1" descr="9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717032"/>
            <a:ext cx="1504950" cy="857250"/>
          </a:xfrm>
          <a:prstGeom prst="rect">
            <a:avLst/>
          </a:prstGeom>
          <a:noFill/>
        </p:spPr>
      </p:pic>
      <p:pic>
        <p:nvPicPr>
          <p:cNvPr id="23560" name="Рисунок 10" descr="dace20fb37b63309b70fd901256ab28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2708920"/>
            <a:ext cx="1657350" cy="974725"/>
          </a:xfrm>
          <a:prstGeom prst="rect">
            <a:avLst/>
          </a:prstGeom>
          <a:noFill/>
        </p:spPr>
      </p:pic>
      <p:pic>
        <p:nvPicPr>
          <p:cNvPr id="23561" name="Рисунок 13" descr="0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1988840"/>
            <a:ext cx="1504950" cy="949325"/>
          </a:xfrm>
          <a:prstGeom prst="rect">
            <a:avLst/>
          </a:prstGeom>
          <a:noFill/>
        </p:spPr>
      </p:pic>
      <p:pic>
        <p:nvPicPr>
          <p:cNvPr id="23555" name="Рисунок 6" descr="203739-frederika_1400x10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4941168"/>
            <a:ext cx="1533525" cy="1152525"/>
          </a:xfrm>
          <a:prstGeom prst="rect">
            <a:avLst/>
          </a:prstGeom>
          <a:noFill/>
        </p:spPr>
      </p:pic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4427984" y="2996952"/>
            <a:ext cx="504056" cy="624458"/>
          </a:xfrm>
          <a:prstGeom prst="upArrow">
            <a:avLst>
              <a:gd name="adj1" fmla="val 50000"/>
              <a:gd name="adj2" fmla="val 3411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4427984" y="4797152"/>
            <a:ext cx="491108" cy="666750"/>
          </a:xfrm>
          <a:prstGeom prst="downArrow">
            <a:avLst>
              <a:gd name="adj1" fmla="val 50000"/>
              <a:gd name="adj2" fmla="val 3977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5148064" y="2924944"/>
            <a:ext cx="704850" cy="66675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 rot="10800000">
            <a:off x="3275856" y="4725144"/>
            <a:ext cx="936104" cy="792088"/>
          </a:xfrm>
          <a:custGeom>
            <a:avLst/>
            <a:gdLst>
              <a:gd name="G0" fmla="+- 14383 0 0"/>
              <a:gd name="G1" fmla="+- 3529 0 0"/>
              <a:gd name="G2" fmla="+- 12158 0 3529"/>
              <a:gd name="G3" fmla="+- G2 0 3529"/>
              <a:gd name="G4" fmla="*/ G3 32768 32059"/>
              <a:gd name="G5" fmla="*/ G4 1 2"/>
              <a:gd name="G6" fmla="+- 21600 0 14383"/>
              <a:gd name="G7" fmla="*/ G6 3529 6079"/>
              <a:gd name="G8" fmla="+- G7 14383 0"/>
              <a:gd name="T0" fmla="*/ 14383 w 21600"/>
              <a:gd name="T1" fmla="*/ 0 h 21600"/>
              <a:gd name="T2" fmla="*/ 14383 w 21600"/>
              <a:gd name="T3" fmla="*/ 12158 h 21600"/>
              <a:gd name="T4" fmla="*/ 260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383" y="0"/>
                </a:lnTo>
                <a:lnTo>
                  <a:pt x="14383" y="3529"/>
                </a:lnTo>
                <a:lnTo>
                  <a:pt x="12427" y="3529"/>
                </a:lnTo>
                <a:cubicBezTo>
                  <a:pt x="5564" y="3529"/>
                  <a:pt x="0" y="7392"/>
                  <a:pt x="0" y="12158"/>
                </a:cubicBezTo>
                <a:lnTo>
                  <a:pt x="0" y="21600"/>
                </a:lnTo>
                <a:lnTo>
                  <a:pt x="5213" y="21600"/>
                </a:lnTo>
                <a:lnTo>
                  <a:pt x="5213" y="12158"/>
                </a:lnTo>
                <a:cubicBezTo>
                  <a:pt x="5213" y="10209"/>
                  <a:pt x="8443" y="8629"/>
                  <a:pt x="12427" y="8629"/>
                </a:cubicBezTo>
                <a:lnTo>
                  <a:pt x="14383" y="8629"/>
                </a:lnTo>
                <a:lnTo>
                  <a:pt x="14383" y="1215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 rot="5400000">
            <a:off x="5273030" y="4744194"/>
            <a:ext cx="704850" cy="66675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 rot="16200000">
            <a:off x="3381201" y="2891606"/>
            <a:ext cx="714375" cy="78105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323528" y="544100"/>
            <a:ext cx="820891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1400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34871" y="1052736"/>
            <a:ext cx="4074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Куда расходуются средства бюджета?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792088"/>
          </a:xfrm>
        </p:spPr>
        <p:txBody>
          <a:bodyPr>
            <a:noAutofit/>
          </a:bodyPr>
          <a:lstStyle/>
          <a:p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Распределение расходов бюджета 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КГП </a:t>
            </a:r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по разделам бюджетной классификации за 2017 год, тыс.руб.</a:t>
            </a:r>
            <a:b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(ОТРАСЛЕВАЯ СТРУКТУРА)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91944579"/>
              </p:ext>
            </p:extLst>
          </p:nvPr>
        </p:nvGraphicFramePr>
        <p:xfrm>
          <a:off x="323528" y="1412780"/>
          <a:ext cx="8568952" cy="4339136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2908566"/>
                <a:gridCol w="1271410"/>
                <a:gridCol w="1776490"/>
                <a:gridCol w="1341076"/>
                <a:gridCol w="1271410"/>
              </a:tblGrid>
              <a:tr h="3632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 и правоохранительная деятельность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4414,9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8768,7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115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25299,3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36572,7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35881,0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кинематография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13438,1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19586,9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19586,9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1275,6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 государственного и муниципального долга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46383,4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67611,8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65357,2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025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778098"/>
          </a:xfrm>
        </p:spPr>
        <p:txBody>
          <a:bodyPr>
            <a:noAutofit/>
          </a:bodyPr>
          <a:lstStyle/>
          <a:p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Структура расходов бюджета района</a:t>
            </a:r>
            <a:b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 по отраслям за 2017 год, %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62115082"/>
              </p:ext>
            </p:extLst>
          </p:nvPr>
        </p:nvGraphicFramePr>
        <p:xfrm>
          <a:off x="251520" y="1124744"/>
          <a:ext cx="849694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6872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792088"/>
          </a:xfrm>
        </p:spPr>
        <p:txBody>
          <a:bodyPr>
            <a:noAutofit/>
          </a:bodyPr>
          <a:lstStyle/>
          <a:p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Распределение расходов бюджета района по главным распорядителям бюджетных средств, </a:t>
            </a:r>
            <a:r>
              <a:rPr lang="ru-RU" sz="2800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тыс.руб</a:t>
            </a:r>
            <a:endParaRPr lang="ru-RU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23345455"/>
              </p:ext>
            </p:extLst>
          </p:nvPr>
        </p:nvGraphicFramePr>
        <p:xfrm>
          <a:off x="323528" y="980728"/>
          <a:ext cx="8424937" cy="56603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8402"/>
                <a:gridCol w="1249481"/>
                <a:gridCol w="1745850"/>
                <a:gridCol w="1317946"/>
                <a:gridCol w="1253258"/>
              </a:tblGrid>
              <a:tr h="2828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2016 (отчет)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2017 (ожидание)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2017 (отчет)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% исполнения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7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Отдел  культуры, туризма и молодежной  политики администрации Первомайского муниципального района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49 227,0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47 655,9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46 717,7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98,0%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5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Отдел  образования  Администрации Первомайского муниципального района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211 078,8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223 512,3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220 456,8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98,6%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5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Отдел финансов Администрации Первомайского муниципального района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70 931,9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65 602,2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64 825,1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98,8%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86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Отдел труда и социальной поддержки населения Администрации Первомайского муниципального района Ярославской 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106 252,8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113 022,9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111 487,5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98,6%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5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Администрация Первомайского муниципального района Ярославской 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61 198,3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55 072,8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49 254,2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89,4%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43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Собрание Представителей Первомайского муниципального района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10,3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11,8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11,8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43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Контрольно-счетная палата Первомайского муниципального района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988,9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1 000,8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1 000,8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 smtClean="0">
                          <a:effectLst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499 688,0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505 878,7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493 753,9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97,6%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563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351838" cy="792163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Что такое бюджет для граждан?</a:t>
            </a:r>
            <a:endParaRPr lang="ru-RU" sz="4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980728"/>
            <a:ext cx="6048672" cy="5965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1600" b="1" dirty="0">
                <a:latin typeface="Trebuchet MS" pitchFamily="34" charset="0"/>
              </a:rPr>
              <a:t>Уважаемые  жители </a:t>
            </a:r>
            <a:r>
              <a:rPr lang="ru-RU" sz="1600" b="1" dirty="0" smtClean="0">
                <a:latin typeface="Trebuchet MS" pitchFamily="34" charset="0"/>
              </a:rPr>
              <a:t>г. Комсомольск и Комсомольского района! </a:t>
            </a:r>
            <a:r>
              <a:rPr lang="ru-RU" sz="1600" dirty="0" smtClean="0">
                <a:latin typeface="Trebuchet MS" pitchFamily="34" charset="0"/>
              </a:rPr>
              <a:t>         </a:t>
            </a:r>
            <a:endParaRPr lang="ru-RU" sz="1600" dirty="0">
              <a:latin typeface="Trebuchet MS" pitchFamily="34" charset="0"/>
            </a:endParaRP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>
                <a:latin typeface="Trebuchet MS" pitchFamily="34" charset="0"/>
              </a:rPr>
              <a:t>         Сегодня большое внимание уделяется теме информационной открытости, и прежде всего в сфере бюджетной политики. Эффективное использование бюджетных средств на благо </a:t>
            </a:r>
            <a:r>
              <a:rPr lang="ru-RU" sz="1500" dirty="0" smtClean="0">
                <a:latin typeface="Trebuchet MS" pitchFamily="34" charset="0"/>
              </a:rPr>
              <a:t>города и района</a:t>
            </a:r>
            <a:r>
              <a:rPr lang="ru-RU" sz="1500" dirty="0">
                <a:latin typeface="Trebuchet MS" pitchFamily="34" charset="0"/>
              </a:rPr>
              <a:t>, с учетом приоритетов, определяемых жителями,  недопустимость коррупции - важнейшие задачи, которые необходимо решать, объединяя усилия. 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>
                <a:latin typeface="Trebuchet MS" pitchFamily="34" charset="0"/>
              </a:rPr>
              <a:t>         «Бюджет для граждан»</a:t>
            </a:r>
            <a:r>
              <a:rPr lang="en-US" sz="1500" dirty="0">
                <a:latin typeface="Trebuchet MS" pitchFamily="34" charset="0"/>
              </a:rPr>
              <a:t> </a:t>
            </a:r>
            <a:r>
              <a:rPr lang="ru-RU" sz="1500" dirty="0">
                <a:latin typeface="Trebuchet MS" pitchFamily="34" charset="0"/>
              </a:rPr>
              <a:t>познакомит вас с основными целями, задачами и приоритетными направлениями бюджетной политики </a:t>
            </a:r>
            <a:r>
              <a:rPr lang="ru-RU" sz="1500" dirty="0" smtClean="0">
                <a:latin typeface="Trebuchet MS" pitchFamily="34" charset="0"/>
              </a:rPr>
              <a:t>городского поселения, </a:t>
            </a:r>
            <a:r>
              <a:rPr lang="ru-RU" sz="1500" dirty="0">
                <a:latin typeface="Trebuchet MS" pitchFamily="34" charset="0"/>
              </a:rPr>
              <a:t>основными условиями формирования бюджета </a:t>
            </a:r>
            <a:r>
              <a:rPr lang="ru-RU" sz="1500" dirty="0" smtClean="0">
                <a:latin typeface="Trebuchet MS" pitchFamily="34" charset="0"/>
              </a:rPr>
              <a:t>городского поселения, </a:t>
            </a:r>
            <a:r>
              <a:rPr lang="ru-RU" sz="1500" dirty="0">
                <a:latin typeface="Trebuchet MS" pitchFamily="34" charset="0"/>
              </a:rPr>
              <a:t>источниками доходов и обоснованиями расходов бюджета.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>
                <a:latin typeface="Trebuchet MS" pitchFamily="34" charset="0"/>
              </a:rPr>
              <a:t>          Эта информация позволит каждому жителю самостоятельно разобраться, каким образом расходуются бюджетные средства, какие задачи решаются при помощи этих средств, и как бюджетная политика влияет на развитие </a:t>
            </a:r>
            <a:r>
              <a:rPr lang="ru-RU" sz="1500" dirty="0" smtClean="0">
                <a:latin typeface="Trebuchet MS" pitchFamily="34" charset="0"/>
              </a:rPr>
              <a:t>городского поселения, </a:t>
            </a:r>
            <a:r>
              <a:rPr lang="ru-RU" sz="1500" dirty="0">
                <a:latin typeface="Trebuchet MS" pitchFamily="34" charset="0"/>
              </a:rPr>
              <a:t>на улучшение качества жизни населения. 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>
                <a:latin typeface="Trebuchet MS" pitchFamily="34" charset="0"/>
              </a:rPr>
              <a:t>         Уже сегодня информация о всех стадиях бюджетного процесса, о плановых показателях бюджета </a:t>
            </a:r>
            <a:r>
              <a:rPr lang="ru-RU" sz="1500" dirty="0" smtClean="0">
                <a:latin typeface="Trebuchet MS" pitchFamily="34" charset="0"/>
              </a:rPr>
              <a:t>городского поселения  </a:t>
            </a:r>
            <a:r>
              <a:rPr lang="ru-RU" sz="1500" dirty="0">
                <a:latin typeface="Trebuchet MS" pitchFamily="34" charset="0"/>
              </a:rPr>
              <a:t>и его исполнении доступна для всех заинтересованных пользователей и размещается на официальном сайте </a:t>
            </a:r>
            <a:r>
              <a:rPr lang="ru-RU" sz="1500" dirty="0" smtClean="0">
                <a:latin typeface="Trebuchet MS" pitchFamily="34" charset="0"/>
              </a:rPr>
              <a:t>финансового управления Администрации Комсомольского муниципального района.</a:t>
            </a:r>
            <a:endParaRPr lang="ru-RU" sz="1500" dirty="0">
              <a:latin typeface="Trebuchet MS" pitchFamily="34" charset="0"/>
            </a:endParaRPr>
          </a:p>
        </p:txBody>
      </p:sp>
      <p:pic>
        <p:nvPicPr>
          <p:cNvPr id="6" name="Рисунок 5" descr="5ca44c65b1b7ebfac6d96acb77a4ad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2544819" cy="2141041"/>
          </a:xfrm>
          <a:prstGeom prst="rect">
            <a:avLst/>
          </a:prstGeom>
        </p:spPr>
      </p:pic>
      <p:pic>
        <p:nvPicPr>
          <p:cNvPr id="7" name="Рисунок 6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903389"/>
            <a:ext cx="2592287" cy="23111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38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792088"/>
          </a:xfrm>
        </p:spPr>
        <p:txBody>
          <a:bodyPr>
            <a:noAutofit/>
          </a:bodyPr>
          <a:lstStyle/>
          <a:p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Распределение расходов бюджета 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КГП </a:t>
            </a:r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по главным распорядителям бюджетных средств 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за 2017 </a:t>
            </a:r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год ,%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33800841"/>
              </p:ext>
            </p:extLst>
          </p:nvPr>
        </p:nvGraphicFramePr>
        <p:xfrm>
          <a:off x="395536" y="1196752"/>
          <a:ext cx="835292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9103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6408712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Бюджет Комсомольского городского поселения по </a:t>
            </a:r>
            <a:r>
              <a:rPr lang="ru-RU" sz="1600" dirty="0" smtClean="0">
                <a:solidFill>
                  <a:schemeClr val="tx1"/>
                </a:solidFill>
              </a:rPr>
              <a:t>расходам формируется и исполняется по </a:t>
            </a:r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программам</a:t>
            </a:r>
            <a:r>
              <a:rPr lang="ru-RU" sz="1600" dirty="0" smtClean="0">
                <a:solidFill>
                  <a:schemeClr val="tx1"/>
                </a:solidFill>
              </a:rPr>
              <a:t> в соответствии с Бюджетным кодексом Российской Федерации. 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264" y="1757075"/>
            <a:ext cx="6336704" cy="17040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Муниципальная программа </a:t>
            </a:r>
            <a:r>
              <a:rPr lang="ru-RU" sz="1600" dirty="0" smtClean="0">
                <a:solidFill>
                  <a:schemeClr val="tx1"/>
                </a:solidFill>
              </a:rPr>
              <a:t>- </a:t>
            </a:r>
            <a:r>
              <a:rPr lang="ru-RU" sz="1600" dirty="0">
                <a:solidFill>
                  <a:schemeClr val="tx1"/>
                </a:solidFill>
              </a:rPr>
              <a:t>увязанный по ресурсам, </a:t>
            </a:r>
            <a:r>
              <a:rPr lang="ru-RU" sz="1600" dirty="0" smtClean="0">
                <a:solidFill>
                  <a:schemeClr val="tx1"/>
                </a:solidFill>
              </a:rPr>
              <a:t>исполнителям </a:t>
            </a:r>
            <a:r>
              <a:rPr lang="ru-RU" sz="1600" dirty="0">
                <a:solidFill>
                  <a:schemeClr val="tx1"/>
                </a:solidFill>
              </a:rPr>
              <a:t>и срокам осуществления комплекс мероприятий, направленный на достижение целей и наиболее эффективное решение задач социально-экономического развития </a:t>
            </a:r>
            <a:r>
              <a:rPr lang="ru-RU" sz="1600" dirty="0" smtClean="0">
                <a:solidFill>
                  <a:schemeClr val="tx1"/>
                </a:solidFill>
              </a:rPr>
              <a:t>Комсомольского городского поселения.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264" y="3933056"/>
            <a:ext cx="3330616" cy="2575136"/>
          </a:xfrm>
          <a:prstGeom prst="rect">
            <a:avLst/>
          </a:prstGeom>
          <a:solidFill>
            <a:srgbClr val="BBE5CE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Является </a:t>
            </a:r>
            <a:r>
              <a:rPr lang="ru-RU" sz="1600" u="sng" dirty="0" smtClean="0">
                <a:solidFill>
                  <a:schemeClr val="tx1"/>
                </a:solidFill>
              </a:rPr>
              <a:t>главным </a:t>
            </a:r>
            <a:r>
              <a:rPr lang="ru-RU" sz="1600" u="sng" dirty="0">
                <a:solidFill>
                  <a:schemeClr val="tx1"/>
                </a:solidFill>
              </a:rPr>
              <a:t>инструментом</a:t>
            </a:r>
            <a:r>
              <a:rPr lang="ru-RU" sz="1600" dirty="0">
                <a:solidFill>
                  <a:schemeClr val="tx1"/>
                </a:solidFill>
              </a:rPr>
              <a:t>, который должен обеспечить повышение результативности и эффективности бюджетных расходов, ориентированности на достижение целей муниципальной  </a:t>
            </a:r>
            <a:r>
              <a:rPr lang="ru-RU" sz="1600" dirty="0" smtClean="0">
                <a:solidFill>
                  <a:schemeClr val="tx1"/>
                </a:solidFill>
              </a:rPr>
              <a:t>политики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187624" y="3407889"/>
            <a:ext cx="216024" cy="525167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User\Desktop\2017-2019\Бюджет для граждан\13093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204450" cy="24924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3753608" y="4221088"/>
            <a:ext cx="522648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endParaRPr lang="ru-RU" altLang="ru-RU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43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45624" cy="706090"/>
          </a:xfrm>
        </p:spPr>
        <p:txBody>
          <a:bodyPr>
            <a:noAutofit/>
          </a:bodyPr>
          <a:lstStyle/>
          <a:p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Распределение расходов бюджета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КГП 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по муниципальным программам в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2016-2017 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годах, </a:t>
            </a:r>
            <a:r>
              <a:rPr lang="ru-RU" sz="2400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тыс.руб</a:t>
            </a:r>
            <a:endParaRPr lang="ru-RU" sz="24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97092677"/>
              </p:ext>
            </p:extLst>
          </p:nvPr>
        </p:nvGraphicFramePr>
        <p:xfrm>
          <a:off x="395536" y="908721"/>
          <a:ext cx="8424934" cy="58611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1070"/>
                <a:gridCol w="1142364"/>
                <a:gridCol w="1070966"/>
                <a:gridCol w="928171"/>
                <a:gridCol w="1142363"/>
              </a:tblGrid>
              <a:tr h="608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Наименование программы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 (отчет)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2017 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2017 (отчет)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Удельный вес в плановых расходах,%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4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"Организация и осуществление первичных мер пожарной безопасности, мероприятия по предупреждению и ликвидации последствий чрезвычайных ситуаций, природного и техногенного характера в границах населенных пунктов Комсомольского городского поселения"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"Дорожная деятельность в отношении автомобильных дорог общего пользования Комсомольского городского поселения"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4414,9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7958,5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6617,1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83,1%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"Обеспечение населения объектами инженерной инфраструктуры и услугами жилищно-коммунального хозяйства Комсомольского городского поселения"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15634,4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10633,2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10518,5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98,9%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"Благоустройство муниципального образования "Комсомольское городское поселение Комсомольского муниципального района Ивановской области"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9112,3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21802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21314,1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97,8%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"Культура  Комсомольского городского поселения Комсомольского муниципального района"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13438,1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19586,9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19586,9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6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программа"Разработка проекта планировки и проекта межевания территории Комсомольского городского поселения Комсомольского муниципального района"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2" marR="4952" marT="4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2" marR="4952" marT="4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42628,2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60343,6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58399,6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96,8%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645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3000" y="1484784"/>
            <a:ext cx="8279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Большая часть программных расходов приходится на муниципальную программу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"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Благоустройство муниципального образования "Комсомольское городское поселение Комсомольского муниципального района Ивановской области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"</a:t>
            </a:r>
            <a:r>
              <a:rPr lang="ru-RU" b="1" dirty="0" smtClean="0">
                <a:solidFill>
                  <a:srgbClr val="1F8377"/>
                </a:solidFill>
              </a:rPr>
              <a:t> </a:t>
            </a:r>
            <a:r>
              <a:rPr lang="ru-RU" b="1" dirty="0" smtClean="0"/>
              <a:t>(35,3%).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13664"/>
            <a:ext cx="2970980" cy="1559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2801449"/>
            <a:ext cx="8945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Процентное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соотношение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муниципальных программ в общем объеме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расходов бюджета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КГП за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2017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год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3265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В </a:t>
            </a:r>
            <a:r>
              <a:rPr lang="ru-RU" b="1" u="sng" dirty="0" smtClean="0"/>
              <a:t>2017</a:t>
            </a:r>
            <a:r>
              <a:rPr lang="ru-RU" dirty="0" smtClean="0"/>
              <a:t> </a:t>
            </a:r>
            <a:r>
              <a:rPr lang="ru-RU" dirty="0"/>
              <a:t>году </a:t>
            </a:r>
            <a:r>
              <a:rPr lang="ru-RU" b="1" dirty="0"/>
              <a:t>расходы</a:t>
            </a:r>
            <a:r>
              <a:rPr lang="ru-RU" dirty="0"/>
              <a:t> бюджета </a:t>
            </a:r>
            <a:r>
              <a:rPr lang="ru-RU" dirty="0" smtClean="0"/>
              <a:t>Комсомольского город</a:t>
            </a:r>
            <a:r>
              <a:rPr lang="ru-RU" dirty="0" smtClean="0"/>
              <a:t>ского поселения </a:t>
            </a:r>
            <a:r>
              <a:rPr lang="ru-RU" dirty="0" smtClean="0"/>
              <a:t>составили </a:t>
            </a:r>
            <a:r>
              <a:rPr lang="ru-RU" b="1" u="sng" dirty="0" smtClean="0"/>
              <a:t>67611,8 </a:t>
            </a:r>
            <a:r>
              <a:rPr lang="ru-RU" b="1" u="sng" dirty="0"/>
              <a:t>тыс. руб</a:t>
            </a:r>
            <a:r>
              <a:rPr lang="ru-RU" b="1" u="sng" dirty="0" smtClean="0"/>
              <a:t>.</a:t>
            </a:r>
            <a:r>
              <a:rPr lang="ru-RU" u="sng" dirty="0" smtClean="0"/>
              <a:t>, </a:t>
            </a:r>
            <a:r>
              <a:rPr lang="ru-RU" dirty="0"/>
              <a:t>в том числе на реализацию муниципальных программ </a:t>
            </a:r>
            <a:r>
              <a:rPr lang="ru-RU" b="1" u="sng" dirty="0" smtClean="0"/>
              <a:t>60343,6тыс</a:t>
            </a:r>
            <a:r>
              <a:rPr lang="ru-RU" b="1" u="sng" dirty="0"/>
              <a:t>. руб</a:t>
            </a:r>
            <a:r>
              <a:rPr lang="ru-RU" dirty="0"/>
              <a:t>. Таким образом доля программных расходов составила </a:t>
            </a:r>
            <a:r>
              <a:rPr lang="ru-RU" b="1" u="sng" dirty="0" smtClean="0"/>
              <a:t>96,8 </a:t>
            </a:r>
            <a:r>
              <a:rPr lang="ru-RU" b="1" u="sng" dirty="0"/>
              <a:t>%</a:t>
            </a:r>
            <a:r>
              <a:rPr lang="ru-RU" dirty="0"/>
              <a:t>. Всего в </a:t>
            </a:r>
            <a:r>
              <a:rPr lang="ru-RU" dirty="0" smtClean="0"/>
              <a:t>2017 </a:t>
            </a:r>
            <a:r>
              <a:rPr lang="ru-RU" dirty="0"/>
              <a:t>году расходы осуществлялись  по </a:t>
            </a:r>
            <a:r>
              <a:rPr lang="ru-RU" b="1" dirty="0" smtClean="0"/>
              <a:t>6</a:t>
            </a:r>
            <a:r>
              <a:rPr lang="ru-RU" dirty="0" smtClean="0"/>
              <a:t> </a:t>
            </a:r>
            <a:r>
              <a:rPr lang="ru-RU" b="1" dirty="0"/>
              <a:t>муниципальным программам.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79512" y="3573016"/>
          <a:ext cx="8784976" cy="3165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1658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157036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Муниципальная программа «Организация и осуществление первичных мер пожарной безопасности, мероприятия по предупреждению и ликвидации последствий  чрезвычайных ситуаций природного и техногенного характера в границах населенных пунктов Комсомольского городского поселения»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920880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Объем на реализацию программы при плане 21.0тыс.руб. исполнено 21,0тыс.руб.</a:t>
            </a:r>
            <a:endParaRPr lang="ru-RU" sz="1400" dirty="0"/>
          </a:p>
        </p:txBody>
      </p:sp>
      <p:sp>
        <p:nvSpPr>
          <p:cNvPr id="5" name="Овал 4"/>
          <p:cNvSpPr/>
          <p:nvPr/>
        </p:nvSpPr>
        <p:spPr>
          <a:xfrm>
            <a:off x="539552" y="1556792"/>
            <a:ext cx="8136904" cy="21602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Цель программы</a:t>
            </a:r>
          </a:p>
          <a:p>
            <a:pPr algn="ctr"/>
            <a:r>
              <a:rPr lang="ru-RU" sz="1400" dirty="0" smtClean="0"/>
              <a:t>предупреждение </a:t>
            </a:r>
            <a:r>
              <a:rPr lang="ru-RU" sz="1400" dirty="0" smtClean="0"/>
              <a:t>чрезвычайных ситуаций природного и техногенного характера и ликвидации их последствий; обеспечение первичных мер пожарной безопасности в границах населенных пунктов, а также обеспечение безопасности жизни людей в местах массового отдыха у воды, профилактическая работа по обеспечению безопасности людей на воде, вовлечение населения и общественности</a:t>
            </a:r>
            <a:r>
              <a:rPr lang="en-US" sz="1400" dirty="0" smtClean="0"/>
              <a:t> </a:t>
            </a:r>
            <a:r>
              <a:rPr lang="ru-RU" sz="1400" dirty="0" smtClean="0"/>
              <a:t> по соблюдению и</a:t>
            </a:r>
            <a:r>
              <a:rPr lang="en-US" sz="1400" dirty="0" smtClean="0"/>
              <a:t> </a:t>
            </a:r>
            <a:r>
              <a:rPr lang="ru-RU" sz="1400" dirty="0" smtClean="0"/>
              <a:t> обеспечению правил охраны жизни людей на водных объектах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4077072"/>
            <a:ext cx="6912768" cy="1944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dist="50800" dir="5400000" algn="ctr" rotWithShape="0">
              <a:srgbClr val="000000">
                <a:alpha val="59000"/>
              </a:srgbClr>
            </a:outerShdw>
          </a:effectLst>
          <a:scene3d>
            <a:camera prst="orthographicFront">
              <a:rot lat="0" lon="21599994" rev="21599994"/>
            </a:camera>
            <a:lightRig rig="threePt" dir="t">
              <a:rot lat="0" lon="0" rev="1800000"/>
            </a:lightRig>
          </a:scene3d>
          <a:sp3d extrusionH="19050" contourW="19050">
            <a:bevelT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Результаты исполнения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Обеспечение </a:t>
            </a:r>
            <a:r>
              <a:rPr lang="ru-RU" dirty="0" smtClean="0">
                <a:solidFill>
                  <a:schemeClr val="tx1"/>
                </a:solidFill>
              </a:rPr>
              <a:t>мер по соблюдению требований безопасности на водных объектах, подготовка мест массового отдыха населения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44624"/>
            <a:ext cx="8928992" cy="720080"/>
          </a:xfrm>
        </p:spPr>
        <p:txBody>
          <a:bodyPr>
            <a:noAutofit/>
          </a:bodyPr>
          <a:lstStyle/>
          <a:p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Муниципальная программа «Дорожная деятельность в отношении автомобильных дорог общего пользования Комсомольского городского поселения»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»</a:t>
            </a:r>
            <a:endParaRPr lang="ru-RU" sz="1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28183" y="847112"/>
            <a:ext cx="2713143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в 2017 году – </a:t>
            </a:r>
            <a:r>
              <a:rPr lang="ru-RU" sz="1600" b="1" dirty="0" smtClean="0"/>
              <a:t>6617,1</a:t>
            </a:r>
            <a:endParaRPr lang="ru-RU" sz="1600" b="1" dirty="0">
              <a:solidFill>
                <a:srgbClr val="000000"/>
              </a:solidFill>
            </a:endParaRP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 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Шестиугольник 3"/>
          <p:cNvSpPr/>
          <p:nvPr/>
        </p:nvSpPr>
        <p:spPr>
          <a:xfrm>
            <a:off x="90410" y="692696"/>
            <a:ext cx="5852045" cy="1944216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Цель муниципальной программы:</a:t>
            </a:r>
          </a:p>
          <a:p>
            <a:pPr algn="just"/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современной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эффективной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автомобильной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дорожной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инфраструктуры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повышение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технического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уровня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автомобильных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дорог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общего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пользования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местного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значения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Комсомольского городского поселения,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пропускной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способности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уровня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безопасности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устойчивого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экономического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улучшения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качества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населения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территории городского поселения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106" y="2708920"/>
            <a:ext cx="606807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B0F0"/>
                </a:solidFill>
              </a:rPr>
              <a:t>     </a:t>
            </a:r>
            <a:r>
              <a:rPr lang="ru-RU" sz="1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Результаты реализации программы в 2017 году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результатам исполнения программы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реализованы мероприятия по ремонту улично-дорожной сети по улицам Колганова, улице Зайцева, Спортивной, пер.Луговой.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Проведены мероприятия по профилактике и организации безопасности дорожного движения (установка дорожных знаков, нанесение дорожной разметки)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/>
              <a:t>         </a:t>
            </a:r>
            <a:endParaRPr lang="ru-RU" sz="1200" dirty="0"/>
          </a:p>
        </p:txBody>
      </p:sp>
      <p:pic>
        <p:nvPicPr>
          <p:cNvPr id="16385" name="Picture 1" descr="C:\Users\zabaluevamv.FINKOMS\Pictures\sign-41667__3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060848"/>
            <a:ext cx="1981081" cy="1763266"/>
          </a:xfrm>
          <a:prstGeom prst="rect">
            <a:avLst/>
          </a:prstGeom>
          <a:noFill/>
        </p:spPr>
      </p:pic>
      <p:pic>
        <p:nvPicPr>
          <p:cNvPr id="16386" name="Picture 2" descr="C:\Users\zabaluevamv.FINKOMS\Pictures\431c982b14a17b84d0bcb6b9b20751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221088"/>
            <a:ext cx="3106316" cy="2071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284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784976" cy="504056"/>
          </a:xfrm>
        </p:spPr>
        <p:txBody>
          <a:bodyPr>
            <a:noAutofit/>
          </a:bodyPr>
          <a:lstStyle/>
          <a:p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</a:t>
            </a: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Обеспечение </a:t>
            </a:r>
            <a: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населения объектами инженерной инфраструктуры и услугами жилищно-коммунального хозяйства Комсомольского городского поселения»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»</a:t>
            </a:r>
            <a:endParaRPr lang="ru-RU" sz="2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112040" y="764704"/>
            <a:ext cx="5841760" cy="1296144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Цель муниципальной программы: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приведения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инженерной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инфраструктуры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поселения в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соответствии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стандартами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качества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обеспечивающими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комфортные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проживания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улучшения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экологической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обстановки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84714" y="886912"/>
            <a:ext cx="2787734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в 2017 году – </a:t>
            </a:r>
            <a:r>
              <a:rPr lang="ru-RU" sz="1600" b="1" u="sng" dirty="0" smtClean="0"/>
              <a:t>10518,5</a:t>
            </a:r>
            <a:endParaRPr lang="ru-RU" sz="1600" b="1" u="sng" dirty="0">
              <a:solidFill>
                <a:srgbClr val="000000"/>
              </a:solidFill>
            </a:endParaRP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 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132856"/>
            <a:ext cx="8640960" cy="2376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587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направлена на решение следующих задач</a:t>
            </a: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снижение уровня износа инженерной инфраструктуры, повышение качества предоставления коммунальных услуг, улучшение экологической ситуации;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надежного и устойчивого обслуживания потребителей коммунальных услуг, снижение сверхнормативного износа объектов инженерной инфраструктуры, модернизация этих объектов путем внедрения энергосберегающих технологий;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и внедрение мер по стимулированию эффективного и рационального хозяйствования организаций коммунального комплекса, привлечение средств внебюджетных источников, улучшение экологической ситуации;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привлечение дополнительных инвестиций в экономику муниципального образования «Комсомольское городское поселение Комсомольского муниципального района Ивановской области»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повышение уровня комфортности  проживания в городском поселении,  создание благоприятной и комфортной среды жизнедеятельности населения муниципального образования «Комсомольское городское поселение Комсомольского муниципального района Ивановской области»;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создание нормальных условий для эксплуатации и сохранности жилищного фонда;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018002" y="74711"/>
            <a:ext cx="1107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5" name="Picture 5" descr="http://adm-komsomolsk.ru/tinybrowser/images/2018/kdn/_full/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539552" y="5013176"/>
            <a:ext cx="2040161" cy="1530163"/>
          </a:xfrm>
          <a:prstGeom prst="rect">
            <a:avLst/>
          </a:prstGeom>
          <a:noFill/>
        </p:spPr>
      </p:pic>
      <p:pic>
        <p:nvPicPr>
          <p:cNvPr id="15366" name="Picture 6" descr="C:\Users\zabaluevamv.FINKOMS\Pictures\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013176"/>
            <a:ext cx="2026365" cy="1438719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2771800" y="4581128"/>
            <a:ext cx="3528392" cy="20162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исполнения :                 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Проведены мероприятия по газификации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жилых многоквартирных домов с установкой индивидуальных отопительных индивидуальных приборов в жилых домах, расположенных по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адресу: г.Комсомольск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ул.Текстильная д.1,2,3,4,5,6,7,8, ул.Фабричная д.5,7,9, пер.Фабричный д.4,6,8,10,12 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18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48072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</a:t>
            </a:r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«Комсомольское городское поселение Комсомольского муниципального района Ивановской области</a:t>
            </a:r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76754" y="908720"/>
            <a:ext cx="2787734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в 2017 году </a:t>
            </a:r>
            <a:r>
              <a:rPr lang="ru-RU" sz="1600" b="1" u="sng" dirty="0" smtClean="0">
                <a:solidFill>
                  <a:schemeClr val="tx1"/>
                </a:solidFill>
              </a:rPr>
              <a:t>-  </a:t>
            </a:r>
            <a:r>
              <a:rPr lang="ru-RU" sz="1600" b="1" u="sng" dirty="0" smtClean="0"/>
              <a:t>21314,1</a:t>
            </a:r>
            <a:r>
              <a:rPr lang="ru-RU" sz="1600" b="1" u="sng" dirty="0" smtClean="0">
                <a:solidFill>
                  <a:srgbClr val="FFFF00"/>
                </a:solidFill>
              </a:rPr>
              <a:t> </a:t>
            </a:r>
            <a:r>
              <a:rPr lang="ru-RU" sz="1600" b="1" u="sng" dirty="0" smtClean="0">
                <a:solidFill>
                  <a:schemeClr val="tx1"/>
                </a:solidFill>
              </a:rPr>
              <a:t>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Шестиугольник 3"/>
          <p:cNvSpPr/>
          <p:nvPr/>
        </p:nvSpPr>
        <p:spPr>
          <a:xfrm>
            <a:off x="179512" y="764704"/>
            <a:ext cx="5916126" cy="1296144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Цель муниципальной </a:t>
            </a:r>
            <a:r>
              <a:rPr lang="ru-RU" sz="13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программы:</a:t>
            </a:r>
          </a:p>
          <a:p>
            <a:r>
              <a:rPr lang="ru-RU" sz="1400" dirty="0" smtClean="0"/>
              <a:t>создание наиболее благоприятной и комфортной среды жизнедеятельности населения муниципального образования «Комсомольское городское поселение Комсомольского муниципального района Ивановской области»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8042" y="2708920"/>
            <a:ext cx="62761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/>
              <a:t>    </a:t>
            </a:r>
            <a:endParaRPr lang="ru-RU" sz="1200" dirty="0" smtClean="0"/>
          </a:p>
        </p:txBody>
      </p:sp>
      <p:pic>
        <p:nvPicPr>
          <p:cNvPr id="14337" name="Picture 1" descr="C:\Users\zabaluevamv.FINKOMS\Pictures\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4228" y="2204864"/>
            <a:ext cx="2268252" cy="1512168"/>
          </a:xfrm>
          <a:prstGeom prst="rect">
            <a:avLst/>
          </a:prstGeom>
          <a:noFill/>
        </p:spPr>
      </p:pic>
      <p:pic>
        <p:nvPicPr>
          <p:cNvPr id="14338" name="Picture 2" descr="C:\Users\zabaluevamv.FINKOMS\Pictures\podo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37112"/>
            <a:ext cx="2229229" cy="1487314"/>
          </a:xfrm>
          <a:prstGeom prst="rect">
            <a:avLst/>
          </a:prstGeom>
          <a:noFill/>
        </p:spPr>
      </p:pic>
      <p:pic>
        <p:nvPicPr>
          <p:cNvPr id="14339" name="Picture 3" descr="C:\Users\zabaluevamv.FINKOMS\Pictures\1a8f41699df94b8_2151.585fea4f6c_g-midd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861048"/>
            <a:ext cx="2268252" cy="151216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23528" y="2204864"/>
            <a:ext cx="626469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58775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направлена на решение следующих задач: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надежности и долговечности работ сетей наружного освещения;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приведение сетей уличного освещения в соответствие с нормативными требованиями, предъявленными СНиП 23-05-9;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уровня жизни населения муниципального образования «Комсомольское городское поселение Комсомольского муниципального образования Ивановской области» за счет улучшения социальных и экологических условий;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благоприятных и безопасных условий в зонах культурного отдыха населения городского поселения (благоустройство мест массового отдыха);</a:t>
            </a:r>
            <a:endParaRPr lang="en-US" sz="1050" dirty="0" smtClean="0">
              <a:solidFill>
                <a:schemeClr val="tx1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привлечение дополнительных инвестиций в экономику муниципального образования «Комсомольское городское поселение Комсомольского муниципального района Ивановской области»</a:t>
            </a:r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627784" y="4437113"/>
            <a:ext cx="396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Результаты реализации:                   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Проведены мероприятия по благоустройству и озеленению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Проведены мероприятия по организации уличного освещения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Проведены мероприятия по ликвидации несанкционированных навалов мусора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Мероприятия по созданию комфортной современной среды (благоустройство дворовых территорий, городского парка)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288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6104"/>
            <a:ext cx="8568952" cy="735875"/>
          </a:xfrm>
        </p:spPr>
        <p:txBody>
          <a:bodyPr>
            <a:noAutofit/>
          </a:bodyPr>
          <a:lstStyle/>
          <a:p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Культура Комсомольского городского поселения Комсомольского муниципального района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»</a:t>
            </a:r>
            <a:endParaRPr lang="ru-RU" sz="2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29752" y="1916832"/>
            <a:ext cx="4644008" cy="3384376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Цель муниципальной программы</a:t>
            </a:r>
            <a:r>
              <a:rPr lang="ru-RU" sz="1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конституционного права населения Комсомольского городского поселения на доступ к ценностям культуры  и свободы творчества в сфере культуры;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условий для организации досуга и обеспечения жителей поселения услугами организаций культуры; развитие библиотечного дела и популяризация чтения;</a:t>
            </a:r>
          </a:p>
          <a:p>
            <a:pPr>
              <a:buFont typeface="Wingdings" pitchFamily="2" charset="2"/>
              <a:buChar char="ü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укрепления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материально-технической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базы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учреждений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 культуры,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повышение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эффективности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1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1103836"/>
            <a:ext cx="341009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в 2017 году – </a:t>
            </a:r>
            <a:r>
              <a:rPr lang="ru-RU" sz="1600" b="1" u="sng" dirty="0" smtClean="0">
                <a:solidFill>
                  <a:schemeClr val="tx1"/>
                </a:solidFill>
              </a:rPr>
              <a:t>19586,9 </a:t>
            </a:r>
            <a:r>
              <a:rPr lang="ru-RU" sz="1600" b="1" u="sng" dirty="0" smtClean="0">
                <a:solidFill>
                  <a:schemeClr val="tx1"/>
                </a:solidFill>
              </a:rPr>
              <a:t>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8600" y="2060848"/>
            <a:ext cx="4218720" cy="4598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60032" y="2276872"/>
            <a:ext cx="4032448" cy="331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Муниципальная программа «Культура Комсомольского городского поселения Комсомольского муниципального района» реализуется посредством двух специальных подпрограмм: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-«Организация культурно – д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осугового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обслуживания населения Комсомольского городского поселения»;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«Библиотечное обслуживание населения, комплектование и обеспечение сохранности библиотечных фондов библиотек поселения»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направлена на осуществление развития сферы культуры, в сторону ее  творческого и технологического совершенствования, повышения роли культуры в воспитании, просвещении жителей городского поселения.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882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06090"/>
          </a:xfrm>
        </p:spPr>
        <p:txBody>
          <a:bodyPr>
            <a:noAutofit/>
          </a:bodyPr>
          <a:lstStyle/>
          <a:p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Разработка проекта планировки и проекта межевания территории Комсомольского городского поселения Комсомольского муниципального района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»</a:t>
            </a:r>
            <a:endParaRPr lang="ru-RU" sz="2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84168" y="786428"/>
            <a:ext cx="278773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в 2017 году – </a:t>
            </a:r>
            <a:r>
              <a:rPr lang="ru-RU" sz="1600" b="1" u="sng" dirty="0" smtClean="0">
                <a:solidFill>
                  <a:schemeClr val="tx1"/>
                </a:solidFill>
              </a:rPr>
              <a:t>342,0 </a:t>
            </a:r>
            <a:r>
              <a:rPr lang="ru-RU" sz="1600" b="1" u="sng" dirty="0" smtClean="0">
                <a:solidFill>
                  <a:schemeClr val="tx1"/>
                </a:solidFill>
              </a:rPr>
              <a:t>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Шестиугольник 4"/>
          <p:cNvSpPr/>
          <p:nvPr/>
        </p:nvSpPr>
        <p:spPr>
          <a:xfrm>
            <a:off x="107504" y="818410"/>
            <a:ext cx="4183238" cy="3042638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Цель муниципальной программы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algn="just"/>
            <a:r>
              <a:rPr lang="ru-RU" sz="1400" dirty="0" smtClean="0"/>
              <a:t>увеличение доли земельных участков, учтенных в ГКН, с границами, установленными в соответствии с требованиями действующего законодательства, рациональное использование земель Комсомольского городского поселения</a:t>
            </a:r>
            <a:endParaRPr lang="ru-RU" sz="1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99902" y="177281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 smtClean="0"/>
              <a:t>      </a:t>
            </a:r>
            <a:endParaRPr lang="ru-RU" sz="1600" dirty="0"/>
          </a:p>
        </p:txBody>
      </p:sp>
      <p:pic>
        <p:nvPicPr>
          <p:cNvPr id="12289" name="Picture 1" descr="C:\Users\zabaluevamv.FINKOMS\Pictures\Gorod-Komsomolsk-Ivanovskoy-oblasti-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149080"/>
            <a:ext cx="2857500" cy="21431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220072" y="1988838"/>
            <a:ext cx="3600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Программа направлена на реализацию следующих задач:</a:t>
            </a:r>
            <a:endParaRPr lang="ru-RU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- обеспечение устойчивого развития территории района на основе документов территориального планирования и градостроительного зонирования;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- обеспечение рационального использования земель, расположенных в границах района</a:t>
            </a:r>
            <a:r>
              <a:rPr lang="ru-RU" sz="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99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Краткая характеристика Комсомольского городского поселения</a:t>
            </a:r>
            <a:endParaRPr lang="ru-RU" sz="32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35842" name="Picture 2" descr="https://avatars.mds.yandex.net/get-entity_search/50039/156355195/SUx182_2x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2600325" cy="1733551"/>
          </a:xfrm>
          <a:prstGeom prst="rect">
            <a:avLst/>
          </a:prstGeom>
          <a:noFill/>
        </p:spPr>
      </p:pic>
      <p:pic>
        <p:nvPicPr>
          <p:cNvPr id="35843" name="Picture 3" descr="https://yastatic.net/lego/_/La6qi18Z8LwgnZdsAr1qy1GwCwo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84" y="1772816"/>
            <a:ext cx="1733550" cy="173355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067944" y="1377474"/>
            <a:ext cx="45365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Комсомольск                                           Город в России, административный центр Комсомольского района Ивановской области. Входит в Комсомольское городское поселение. Население - 8366 чел.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Телефонный код: 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+7 49352</a:t>
            </a:r>
          </a:p>
        </p:txBody>
      </p:sp>
    </p:spTree>
    <p:extLst>
      <p:ext uri="{BB962C8B-B14F-4D97-AF65-F5344CB8AC3E}">
        <p14:creationId xmlns="" xmlns:p14="http://schemas.microsoft.com/office/powerpoint/2010/main" val="9416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ГРАЖДАН В БЮДЖЕТНОМ ПРОЦЕССЕ И ВОЗМОЖНОСТЬ ОБРАТНОЙ СВЯЗИ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51" name="Рисунок 5" descr="pri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2448272" cy="2664296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2771800" y="404664"/>
            <a:ext cx="6048672" cy="6264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Обсуждение гражданами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Комсомольского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городского поселения (решения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 исполнении бюджета Комсомольского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городского поселения)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возможно посредством участия граждан в публичных слушаниях. Публичные слушания в Комсомольском муниципальном районе проводятся дважды в год: по проекту бюджета Комсомольского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городского поселения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годовому отчету об исполнении бюджета Комсомольского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городского поселения.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граждане Российской Федерации, проживающие на территории Комсомольского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городского поселения,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вправе принимать участие в публичных слушаниях.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Информация о дате, месте и времени проведения публичных слушаний размещается Администрацией Комсомольского муниципального района в средствах массовой информации и в сети Интернет на официальном сайте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http://adm-komsomolsk.ru/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позднее, чем за семь дней до даты их проведения.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личного приема граждан (физических лиц), в том числе представителей организаций (юридических лиц), общественных объединений, органов местного самоуправления в финансовом управлении Администрации Комсомольского муниципального района осуществляется начальником финансового управления.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личного приема граждан руководителем финансового управления: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Вторник </a:t>
            </a:r>
            <a:r>
              <a:rPr lang="ru-RU" sz="1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9.00 до 12.00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Либо по телефону </a:t>
            </a:r>
            <a:r>
              <a:rPr lang="ru-RU" sz="1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 (49352) 4-23-61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А также на официальном сайте финансового управления работает интернет-приемная, доступной по ссылке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http://finkoms.ru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по электронной почте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mail@finkoms.ivanovo.ru</a:t>
            </a:r>
            <a:r>
              <a:rPr lang="ru-RU" sz="1400" dirty="0" smtClean="0">
                <a:solidFill>
                  <a:srgbClr val="3C3C3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29860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9832" y="908720"/>
            <a:ext cx="5645093" cy="427532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2520280" cy="62646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Контактная информация: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Россия, Ивановская область, г.Комсомольск,   ул.50лет ВЛКСМ, л.2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тел: +7 (49352) 4-23-61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+7 (49352) 4-17-97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+7 (49352) 4-12-08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Факс: +7 (49352)4-12-08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Официальный сайт: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http://finkoms.ru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График работы: 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Пн. - Пт.  С 8.30 до 17.30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panose="020B0604020202020204" pitchFamily="34" charset="0"/>
              </a:rPr>
              <a:t>СПАСИБО ЗА ВНИМАНИЕ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021288"/>
            <a:ext cx="6400800" cy="481608"/>
          </a:xfrm>
        </p:spPr>
        <p:txBody>
          <a:bodyPr>
            <a:noAutofit/>
          </a:bodyPr>
          <a:lstStyle/>
          <a:p>
            <a:r>
              <a:rPr lang="ru-RU" sz="3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Комсомольск </a:t>
            </a:r>
            <a:r>
              <a:rPr lang="ru-RU" sz="3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2018</a:t>
            </a:r>
          </a:p>
        </p:txBody>
      </p:sp>
    </p:spTree>
    <p:extLst>
      <p:ext uri="{BB962C8B-B14F-4D97-AF65-F5344CB8AC3E}">
        <p14:creationId xmlns="" xmlns:p14="http://schemas.microsoft.com/office/powerpoint/2010/main" val="364176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16"/>
            <a:ext cx="8229600" cy="680080"/>
          </a:xfrm>
        </p:spPr>
        <p:txBody>
          <a:bodyPr>
            <a:noAutofit/>
          </a:bodyPr>
          <a:lstStyle/>
          <a:p>
            <a:r>
              <a:rPr lang="ru-RU" sz="3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Определение основных </a:t>
            </a:r>
            <a:r>
              <a:rPr lang="ru-RU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понятий</a:t>
            </a:r>
            <a:endParaRPr lang="ru-RU" sz="32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952" y="638413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latin typeface="Trebuchet MS" pitchFamily="34" charset="0"/>
              </a:rPr>
              <a:t>БЮДЖЕТ</a:t>
            </a:r>
            <a:r>
              <a:rPr lang="ru-RU" altLang="ru-RU" sz="1600" dirty="0">
                <a:latin typeface="Trebuchet MS" pitchFamily="34" charset="0"/>
              </a:rPr>
              <a:t> (от </a:t>
            </a:r>
            <a:r>
              <a:rPr lang="ru-RU" altLang="ru-RU" sz="1600" dirty="0" err="1">
                <a:latin typeface="Trebuchet MS" pitchFamily="34" charset="0"/>
              </a:rPr>
              <a:t>старонормандского</a:t>
            </a:r>
            <a:r>
              <a:rPr lang="ru-RU" altLang="ru-RU" sz="1600" dirty="0">
                <a:latin typeface="Trebuchet MS" pitchFamily="34" charset="0"/>
              </a:rPr>
              <a:t> </a:t>
            </a:r>
            <a:r>
              <a:rPr lang="en-US" altLang="ru-RU" sz="1600" dirty="0" err="1">
                <a:latin typeface="Trebuchet MS" pitchFamily="34" charset="0"/>
              </a:rPr>
              <a:t>bougette</a:t>
            </a:r>
            <a:r>
              <a:rPr lang="ru-RU" altLang="ru-RU" sz="1600" dirty="0">
                <a:latin typeface="Trebuchet MS" pitchFamily="34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</a:t>
            </a:r>
            <a:r>
              <a:rPr lang="ru-RU" altLang="ru-RU" sz="1600" dirty="0" smtClean="0">
                <a:latin typeface="Trebuchet MS" pitchFamily="34" charset="0"/>
              </a:rPr>
              <a:t>органов местного </a:t>
            </a:r>
            <a:r>
              <a:rPr lang="ru-RU" altLang="ru-RU" sz="1600" dirty="0">
                <a:latin typeface="Trebuchet MS" pitchFamily="34" charset="0"/>
              </a:rPr>
              <a:t>самоуправления.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2" y="3842711"/>
            <a:ext cx="2316824" cy="214471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737692" y="5068833"/>
            <a:ext cx="6298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>
                <a:latin typeface="Trebuchet MS" pitchFamily="34" charset="0"/>
              </a:rPr>
              <a:t>Сбалансированность бюджета</a:t>
            </a:r>
            <a:r>
              <a:rPr lang="ru-RU" altLang="ru-RU" dirty="0">
                <a:latin typeface="Trebuchet MS" pitchFamily="34" charset="0"/>
              </a:rPr>
              <a:t> по доходам и расходам – основополагающее требование, предъявляемое к органам, составляющим и утверждающим бюджет.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2" y="1469410"/>
            <a:ext cx="259715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96206" y="1544735"/>
            <a:ext cx="1625067" cy="961281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89858" y="1701340"/>
            <a:ext cx="1625067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1699926"/>
            <a:ext cx="1944216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ПРОФИЦИТ</a:t>
            </a:r>
            <a:endParaRPr lang="ru-RU" dirty="0"/>
          </a:p>
        </p:txBody>
      </p:sp>
      <p:sp>
        <p:nvSpPr>
          <p:cNvPr id="10" name="Равно 9"/>
          <p:cNvSpPr/>
          <p:nvPr/>
        </p:nvSpPr>
        <p:spPr>
          <a:xfrm>
            <a:off x="6732240" y="1916832"/>
            <a:ext cx="288032" cy="288032"/>
          </a:xfrm>
          <a:prstGeom prst="mathEqual">
            <a:avLst/>
          </a:prstGeom>
          <a:ln w="12700" cap="sq" cmpd="sng"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 rot="10800000" flipV="1">
            <a:off x="4521777" y="2957234"/>
            <a:ext cx="244462" cy="32145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96206" y="2796544"/>
            <a:ext cx="1625067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882985" y="2636912"/>
            <a:ext cx="1625067" cy="981491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21" name="Нашивка 20"/>
          <p:cNvSpPr/>
          <p:nvPr/>
        </p:nvSpPr>
        <p:spPr>
          <a:xfrm flipV="1">
            <a:off x="4559432" y="1923175"/>
            <a:ext cx="244462" cy="32145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Равно 21"/>
          <p:cNvSpPr/>
          <p:nvPr/>
        </p:nvSpPr>
        <p:spPr>
          <a:xfrm>
            <a:off x="6732240" y="2993273"/>
            <a:ext cx="288032" cy="288032"/>
          </a:xfrm>
          <a:prstGeom prst="mathEqual">
            <a:avLst/>
          </a:prstGeom>
          <a:ln w="12700" cap="sq" cmpd="sng"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92278" y="2796544"/>
            <a:ext cx="1944218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94107" y="3857814"/>
            <a:ext cx="1625067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889857" y="3857089"/>
            <a:ext cx="1625067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26" name="Равно 25"/>
          <p:cNvSpPr/>
          <p:nvPr/>
        </p:nvSpPr>
        <p:spPr>
          <a:xfrm>
            <a:off x="4499992" y="4034261"/>
            <a:ext cx="288032" cy="288032"/>
          </a:xfrm>
          <a:prstGeom prst="mathEqual">
            <a:avLst/>
          </a:prstGeom>
          <a:ln w="12700" cap="sq" cmpd="sng"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Равно 26"/>
          <p:cNvSpPr/>
          <p:nvPr/>
        </p:nvSpPr>
        <p:spPr>
          <a:xfrm>
            <a:off x="6732240" y="4034261"/>
            <a:ext cx="288032" cy="288032"/>
          </a:xfrm>
          <a:prstGeom prst="mathEqual">
            <a:avLst/>
          </a:prstGeom>
          <a:ln w="12700" cap="sq" cmpd="sng"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2280" y="3842711"/>
            <a:ext cx="1944216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СБАЛАНСИРОВАННОСТЬ</a:t>
            </a:r>
            <a:endParaRPr lang="ru-RU" sz="1200" b="1" dirty="0"/>
          </a:p>
        </p:txBody>
      </p:sp>
    </p:spTree>
    <p:extLst>
      <p:ext uri="{BB962C8B-B14F-4D97-AF65-F5344CB8AC3E}">
        <p14:creationId xmlns="" xmlns:p14="http://schemas.microsoft.com/office/powerpoint/2010/main" val="33726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Какие бывают бюджеты?</a:t>
            </a:r>
          </a:p>
        </p:txBody>
      </p:sp>
      <p:pic>
        <p:nvPicPr>
          <p:cNvPr id="3" name="Picture 3" descr="C:\Users\econ11\Desktop\Для презентации\1923c8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2401631" cy="1603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107504" y="3140968"/>
            <a:ext cx="36541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rebuchet MS" pitchFamily="34" charset="0"/>
              </a:rPr>
              <a:t>Доходы</a:t>
            </a:r>
            <a:r>
              <a:rPr lang="ru-RU" sz="1100" dirty="0">
                <a:latin typeface="Trebuchet MS" pitchFamily="34" charset="0"/>
              </a:rPr>
              <a:t>: заработная плата, премии и т.п. </a:t>
            </a:r>
          </a:p>
          <a:p>
            <a:r>
              <a:rPr lang="ru-RU" sz="1100" b="1" dirty="0">
                <a:latin typeface="Trebuchet MS" pitchFamily="34" charset="0"/>
              </a:rPr>
              <a:t>Расходы</a:t>
            </a:r>
            <a:r>
              <a:rPr lang="ru-RU" sz="1100" dirty="0">
                <a:latin typeface="Trebuchet MS" pitchFamily="34" charset="0"/>
              </a:rPr>
              <a:t>: оплата коммунальных услуг, расходы </a:t>
            </a:r>
          </a:p>
          <a:p>
            <a:r>
              <a:rPr lang="ru-RU" sz="1100" dirty="0">
                <a:latin typeface="Trebuchet MS" pitchFamily="34" charset="0"/>
              </a:rPr>
              <a:t>на питание, транспорт и т.п.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0768" y="827420"/>
            <a:ext cx="1835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семей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3831" y="3925798"/>
            <a:ext cx="2629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организаций </a:t>
            </a:r>
          </a:p>
        </p:txBody>
      </p:sp>
      <p:pic>
        <p:nvPicPr>
          <p:cNvPr id="7" name="Picture 6" descr="C:\Users\Public\Pictures\Sample Pictures\socgran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95" y="4365104"/>
            <a:ext cx="1822450" cy="144462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3486" y="5921530"/>
            <a:ext cx="334387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rebuchet MS" pitchFamily="34" charset="0"/>
              </a:rPr>
              <a:t>Доходы</a:t>
            </a:r>
            <a:r>
              <a:rPr lang="ru-RU" sz="1100" dirty="0">
                <a:latin typeface="Trebuchet MS" pitchFamily="34" charset="0"/>
              </a:rPr>
              <a:t>: выручка от реализации и т.п.</a:t>
            </a:r>
          </a:p>
          <a:p>
            <a:r>
              <a:rPr lang="ru-RU" sz="1100" b="1" dirty="0">
                <a:latin typeface="Trebuchet MS" pitchFamily="34" charset="0"/>
              </a:rPr>
              <a:t>Расходы</a:t>
            </a:r>
            <a:r>
              <a:rPr lang="ru-RU" sz="1100" dirty="0">
                <a:latin typeface="Trebuchet MS" pitchFamily="34" charset="0"/>
              </a:rPr>
              <a:t>: выплата заработной платы рабочим, закупка материалов.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873586"/>
            <a:ext cx="4731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публично-правовых образований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66140" y="1556792"/>
            <a:ext cx="206970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rebuchet MS" pitchFamily="34" charset="0"/>
              </a:rPr>
              <a:t>Доходы</a:t>
            </a:r>
            <a:r>
              <a:rPr lang="ru-RU" sz="1100" dirty="0">
                <a:latin typeface="Trebuchet MS" pitchFamily="34" charset="0"/>
              </a:rPr>
              <a:t>: налоговые и неналоговые доходы </a:t>
            </a:r>
          </a:p>
          <a:p>
            <a:r>
              <a:rPr lang="ru-RU" sz="1100" b="1" dirty="0">
                <a:latin typeface="Trebuchet MS" pitchFamily="34" charset="0"/>
              </a:rPr>
              <a:t>Расходы</a:t>
            </a:r>
            <a:r>
              <a:rPr lang="ru-RU" sz="1100" dirty="0">
                <a:latin typeface="Trebuchet MS" pitchFamily="34" charset="0"/>
              </a:rPr>
              <a:t>: социальная сфера, образование, </a:t>
            </a:r>
            <a:r>
              <a:rPr lang="ru-RU" sz="1100" dirty="0" smtClean="0">
                <a:latin typeface="Trebuchet MS" pitchFamily="34" charset="0"/>
              </a:rPr>
              <a:t>культура</a:t>
            </a:r>
            <a:endParaRPr lang="ru-RU" sz="1100" dirty="0">
              <a:latin typeface="Trebuchet MS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78298" y="4352806"/>
            <a:ext cx="1942297" cy="1594924"/>
          </a:xfrm>
          <a:prstGeom prst="roundRect">
            <a:avLst>
              <a:gd name="adj" fmla="val 15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30474" y="4326606"/>
            <a:ext cx="1942297" cy="1594924"/>
          </a:xfrm>
          <a:prstGeom prst="roundRect">
            <a:avLst>
              <a:gd name="adj" fmla="val 15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Российской Федерации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(региональные бюджеты, бюджеты  территориальных фондов обязательного медицинского страхования)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91680" y="4352806"/>
            <a:ext cx="1942297" cy="1594924"/>
          </a:xfrm>
          <a:prstGeom prst="roundRect">
            <a:avLst>
              <a:gd name="adj" fmla="val 15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</a:t>
            </a:r>
          </a:p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(местные бюджеты муниципальных районов, городских округов, городских и сельских поселений)</a:t>
            </a:r>
          </a:p>
        </p:txBody>
      </p:sp>
      <p:cxnSp>
        <p:nvCxnSpPr>
          <p:cNvPr id="21" name="Прямая со стрелкой 20"/>
          <p:cNvCxnSpPr>
            <a:endCxn id="12" idx="0"/>
          </p:cNvCxnSpPr>
          <p:nvPr/>
        </p:nvCxnSpPr>
        <p:spPr>
          <a:xfrm flipH="1">
            <a:off x="3949447" y="3371457"/>
            <a:ext cx="1679500" cy="9813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8" idx="0"/>
          </p:cNvCxnSpPr>
          <p:nvPr/>
        </p:nvCxnSpPr>
        <p:spPr>
          <a:xfrm>
            <a:off x="5628947" y="3371457"/>
            <a:ext cx="372676" cy="9551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9" idx="0"/>
          </p:cNvCxnSpPr>
          <p:nvPr/>
        </p:nvCxnSpPr>
        <p:spPr>
          <a:xfrm>
            <a:off x="5628947" y="3371457"/>
            <a:ext cx="2433882" cy="9813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Рисунок 19" descr="001_220305_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268760"/>
            <a:ext cx="3168352" cy="2088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43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08112"/>
          </a:xfrm>
        </p:spPr>
        <p:txBody>
          <a:bodyPr>
            <a:noAutofit/>
          </a:bodyPr>
          <a:lstStyle/>
          <a:p>
            <a:r>
              <a:rPr lang="ru-RU" sz="3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Бюджетный процесс в </a:t>
            </a:r>
            <a:r>
              <a:rPr lang="ru-RU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Комсомольском городском поселении</a:t>
            </a:r>
            <a:endParaRPr lang="ru-RU" sz="32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2414689"/>
            <a:ext cx="374441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Бюджетный процесс - </a:t>
            </a:r>
            <a:r>
              <a:rPr lang="ru-RU" sz="1600" b="1" dirty="0">
                <a:solidFill>
                  <a:srgbClr val="CC3399"/>
                </a:solidFill>
              </a:rPr>
              <a:t>деятельность органов местного самоуправления и иных участников по составлению, рассмотрению, утверждению и исполнению местного бюджета, а также по контролю за его исполнением. </a:t>
            </a:r>
            <a:endParaRPr lang="ru-RU" sz="1600" b="1" dirty="0" smtClean="0">
              <a:solidFill>
                <a:srgbClr val="CC3399"/>
              </a:solidFill>
            </a:endParaRPr>
          </a:p>
        </p:txBody>
      </p:sp>
      <p:pic>
        <p:nvPicPr>
          <p:cNvPr id="5" name="Picture 3" descr="C:\Users\User\Desktop\фото\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24327"/>
            <a:ext cx="2939602" cy="193609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07606" y="4838926"/>
            <a:ext cx="1872208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Составление бюджета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26" y="2946911"/>
            <a:ext cx="1872208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Рассмотрение</a:t>
            </a:r>
            <a:r>
              <a:rPr lang="ru-RU" dirty="0" smtClean="0"/>
              <a:t> </a:t>
            </a:r>
            <a:r>
              <a:rPr lang="ru-RU" b="1" dirty="0">
                <a:solidFill>
                  <a:srgbClr val="3C0DB3"/>
                </a:solidFill>
              </a:rPr>
              <a:t>бюджета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51034" y="1286673"/>
            <a:ext cx="1872208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Утверждение бюджета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7046" y="1313525"/>
            <a:ext cx="1872208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Исполнение бюджета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39254" y="2766891"/>
            <a:ext cx="2016224" cy="12961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Формирование отчета об исполнении бюджета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39254" y="4735215"/>
            <a:ext cx="2016224" cy="11435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Муниципальный финансовый контроль</a:t>
            </a:r>
          </a:p>
        </p:txBody>
      </p:sp>
      <p:sp>
        <p:nvSpPr>
          <p:cNvPr id="6" name="Стрелка вверх 5"/>
          <p:cNvSpPr/>
          <p:nvPr/>
        </p:nvSpPr>
        <p:spPr>
          <a:xfrm>
            <a:off x="1074348" y="4005064"/>
            <a:ext cx="396044" cy="648072"/>
          </a:xfrm>
          <a:prstGeom prst="up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>
            <a:off x="1206512" y="1610709"/>
            <a:ext cx="792088" cy="1116124"/>
          </a:xfrm>
          <a:prstGeom prst="ben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355976" y="1610709"/>
            <a:ext cx="432048" cy="288032"/>
          </a:xfrm>
          <a:prstGeom prst="righ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углом 15"/>
          <p:cNvSpPr/>
          <p:nvPr/>
        </p:nvSpPr>
        <p:spPr>
          <a:xfrm rot="5400000">
            <a:off x="7011226" y="1691762"/>
            <a:ext cx="954195" cy="792088"/>
          </a:xfrm>
          <a:prstGeom prst="ben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7524329" y="4149080"/>
            <a:ext cx="360040" cy="504056"/>
          </a:xfrm>
          <a:prstGeom prst="down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3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576064"/>
          </a:xfrm>
        </p:spPr>
        <p:txBody>
          <a:bodyPr>
            <a:noAutofit/>
          </a:bodyPr>
          <a:lstStyle/>
          <a:p>
            <a:r>
              <a:rPr lang="ru-RU" sz="3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Бюджетный процесс: исполнение </a:t>
            </a:r>
            <a:r>
              <a:rPr lang="ru-RU" sz="3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бюджета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3"/>
            <a:ext cx="8602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/>
              <a:t>- ЭТО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/>
              <a:t>ЭТАП БЮДЖЕТНОГО ПРОЦЕССА, КОТОРЫЙ НАЧИНАЕТСЯ С МОМЕНТА УТВЕРЖДЕНИЯ РЕШЕНИЯ </a:t>
            </a:r>
            <a:r>
              <a:rPr lang="ru-RU" sz="1600" b="1" dirty="0"/>
              <a:t>О БЮДЖЕТЕ НА </a:t>
            </a:r>
            <a:r>
              <a:rPr lang="ru-RU" sz="1600" b="1" dirty="0" smtClean="0"/>
              <a:t>ОЧЕРЕДНОЙ ФИНАНСОВЫЙ </a:t>
            </a:r>
            <a:r>
              <a:rPr lang="ru-RU" sz="1600" b="1" dirty="0"/>
              <a:t>ГОД И ПЛАНОВЫЙ ПЕРИОД  И  ПРОДОЛЖАЕТСЯ В ТЕЧЕНИЕ </a:t>
            </a:r>
            <a:r>
              <a:rPr lang="ru-RU" sz="1600" b="1" dirty="0" smtClean="0"/>
              <a:t>ФИНАНСОВОГО ГОДА.</a:t>
            </a:r>
            <a:endParaRPr lang="ru-RU" sz="16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595701"/>
            <a:ext cx="4536504" cy="936104"/>
          </a:xfrm>
          <a:prstGeom prst="roundRect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Финансовый орган составляет и ведет, а также устанавливает порядок их ведения и составления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0800" y="2710372"/>
            <a:ext cx="1800200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Бюджетная роспись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67904" y="2706648"/>
            <a:ext cx="1584176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Кассовый план</a:t>
            </a: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107504" y="1891538"/>
            <a:ext cx="504056" cy="1293239"/>
          </a:xfrm>
          <a:prstGeom prst="curvedRigh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5292080" y="1885185"/>
            <a:ext cx="504056" cy="1293239"/>
          </a:xfrm>
          <a:prstGeom prst="curvedLef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738" y="3365300"/>
            <a:ext cx="292432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- </a:t>
            </a:r>
            <a:r>
              <a:rPr lang="ru-RU" sz="1500" dirty="0" smtClean="0"/>
              <a:t>документ, который составляется и ведется в целях организации исполнения бюджета по расходам и источникам финансирования дефицита бюджета.</a:t>
            </a:r>
            <a:endParaRPr lang="ru-RU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3220448" y="3365300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- прогноз поступлений в бюджет и кассовых выплат из бюджета в текущем финансовом году</a:t>
            </a:r>
            <a:endParaRPr lang="ru-RU" sz="1600" dirty="0"/>
          </a:p>
        </p:txBody>
      </p:sp>
      <p:pic>
        <p:nvPicPr>
          <p:cNvPr id="12" name="Picture 2" descr="C:\Users\User\Desktop\фото\763780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56674"/>
            <a:ext cx="2697496" cy="194433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836152" y="3944091"/>
            <a:ext cx="3130076" cy="494706"/>
          </a:xfrm>
          <a:prstGeom prst="roundRect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ИСПОЛНЕНИЕ БЮДЖЕТА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8738" y="4941168"/>
            <a:ext cx="4594510" cy="17281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ПО ДОХОДАМ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обеспечение </a:t>
            </a:r>
            <a:r>
              <a:rPr lang="ru-RU" sz="1600" dirty="0">
                <a:solidFill>
                  <a:schemeClr val="tx1"/>
                </a:solidFill>
              </a:rPr>
              <a:t>полного и своевременного поступления в бюджет налогов, сборов, доходов от  использования имущества и других обязательных платежей, в  соответствии с утвержденными бюджетными назначениями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88024" y="4941168"/>
            <a:ext cx="4229722" cy="1800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ПО </a:t>
            </a:r>
            <a:r>
              <a:rPr lang="ru-RU" sz="2000" b="1" dirty="0" smtClean="0">
                <a:solidFill>
                  <a:srgbClr val="7030A0"/>
                </a:solidFill>
              </a:rPr>
              <a:t>РАСХОДАМ</a:t>
            </a:r>
            <a:endParaRPr lang="ru-RU" sz="2000" b="1" dirty="0">
              <a:solidFill>
                <a:srgbClr val="7030A0"/>
              </a:solidFill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обеспечение последовательного  финансирования мероприятий, предусмотренных решением о  бюджете, в пределах утвержденных бюджетных ассигнований с  целью исполнения принятых расходных обязательств</a:t>
            </a:r>
          </a:p>
        </p:txBody>
      </p:sp>
      <p:sp>
        <p:nvSpPr>
          <p:cNvPr id="19" name="Стрелка влево 18"/>
          <p:cNvSpPr/>
          <p:nvPr/>
        </p:nvSpPr>
        <p:spPr>
          <a:xfrm rot="20772930">
            <a:off x="4184904" y="4475769"/>
            <a:ext cx="1521819" cy="238251"/>
          </a:xfrm>
          <a:prstGeom prst="leftArrow">
            <a:avLst>
              <a:gd name="adj1" fmla="val 45599"/>
              <a:gd name="adj2" fmla="val 50000"/>
            </a:avLst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308304" y="4509120"/>
            <a:ext cx="216024" cy="382772"/>
          </a:xfrm>
          <a:prstGeom prst="down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73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01" y="116632"/>
            <a:ext cx="8856984" cy="576064"/>
          </a:xfrm>
        </p:spPr>
        <p:txBody>
          <a:bodyPr>
            <a:noAutofit/>
          </a:bodyPr>
          <a:lstStyle/>
          <a:p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Возможности влияния гражданина на состав бюджета </a:t>
            </a: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283952" y="2996952"/>
            <a:ext cx="4536504" cy="3134048"/>
          </a:xfrm>
          <a:prstGeom prst="wedgeRectCallout">
            <a:avLst>
              <a:gd name="adj1" fmla="val -53067"/>
              <a:gd name="adj2" fmla="val -85108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3C0DB3"/>
                </a:solidFill>
              </a:rPr>
              <a:t>– форма участия населения в осуществлении местного самоуправления. Публичные слушания организуются и проводятся с целью выявления мнения населения по вопросам местного значения. Каждый житель вправе высказать своё мнение, представить материалы для обоснования своего мнения, письменные предложения и замечания для включения их в протокол публичных слушаний</a:t>
            </a:r>
            <a:r>
              <a:rPr lang="ru-RU" b="1" dirty="0">
                <a:ln w="10541" cmpd="sng">
                  <a:solidFill>
                    <a:srgbClr val="FF5050"/>
                  </a:solidFill>
                  <a:prstDash val="solid"/>
                </a:ln>
                <a:solidFill>
                  <a:srgbClr val="1F8377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348880"/>
            <a:ext cx="3419872" cy="2376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A62AA9"/>
                </a:solidFill>
              </a:rPr>
              <a:t>Проект решения </a:t>
            </a:r>
            <a:r>
              <a:rPr lang="ru-RU" sz="2000" b="1" dirty="0" smtClean="0">
                <a:solidFill>
                  <a:srgbClr val="A62AA9"/>
                </a:solidFill>
              </a:rPr>
              <a:t>Совета КГП </a:t>
            </a:r>
            <a:r>
              <a:rPr lang="ru-RU" sz="2000" b="1" dirty="0">
                <a:solidFill>
                  <a:srgbClr val="A62AA9"/>
                </a:solidFill>
              </a:rPr>
              <a:t>об исполнении бюджета </a:t>
            </a:r>
            <a:r>
              <a:rPr lang="ru-RU" sz="2000" b="1" dirty="0" smtClean="0">
                <a:solidFill>
                  <a:srgbClr val="A62AA9"/>
                </a:solidFill>
              </a:rPr>
              <a:t>Комсомольского городского поселения за 2017 </a:t>
            </a:r>
            <a:r>
              <a:rPr lang="ru-RU" sz="2000" b="1" dirty="0">
                <a:solidFill>
                  <a:srgbClr val="A62AA9"/>
                </a:solidFill>
              </a:rPr>
              <a:t>год подлежит обсуждению на публичных слушаниях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7066" y="4797152"/>
            <a:ext cx="3816424" cy="18722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n w="18000">
                  <a:noFill/>
                  <a:prstDash val="solid"/>
                  <a:miter lim="800000"/>
                </a:ln>
                <a:solidFill>
                  <a:srgbClr val="CC3399"/>
                </a:solidFill>
              </a:rPr>
              <a:t>Информация о времени и проведении публичных слушаний размещается на официальном сайте финансового управления Администрации КМР </a:t>
            </a:r>
            <a:r>
              <a:rPr lang="en-US" b="1" dirty="0" smtClean="0">
                <a:ln w="18000">
                  <a:noFill/>
                  <a:prstDash val="solid"/>
                  <a:miter lim="800000"/>
                </a:ln>
                <a:solidFill>
                  <a:srgbClr val="CC3399"/>
                </a:solidFill>
              </a:rPr>
              <a:t>http://finkoms.ru</a:t>
            </a:r>
            <a:endParaRPr lang="ru-RU" b="1" dirty="0">
              <a:ln w="18000">
                <a:noFill/>
                <a:prstDash val="solid"/>
                <a:miter lim="800000"/>
              </a:ln>
              <a:solidFill>
                <a:srgbClr val="CC3399"/>
              </a:solidFill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6153284" y="692696"/>
            <a:ext cx="2523172" cy="1952685"/>
          </a:xfrm>
          <a:prstGeom prst="ellipse">
            <a:avLst/>
          </a:prstGeom>
          <a:blipFill rotWithShape="1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1520" y="939464"/>
            <a:ext cx="3907517" cy="124239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ПУБЛИЧНЫЕ СЛУШАНИЯ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54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Основные направления бюджетной и налоговой политики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Комсомольского городского поселения 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на 2018-2020 годы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• Сокращение расходов;</a:t>
            </a:r>
          </a:p>
          <a:p>
            <a:r>
              <a:rPr lang="ru-RU" dirty="0" smtClean="0"/>
              <a:t>• Недопущение принятия новых расходных обязательств;</a:t>
            </a:r>
          </a:p>
          <a:p>
            <a:r>
              <a:rPr lang="ru-RU" dirty="0" smtClean="0"/>
              <a:t>• Установление бюджетных ограничений даже на реализацию приоритетных направлений политики городского поселения;</a:t>
            </a:r>
          </a:p>
          <a:p>
            <a:r>
              <a:rPr lang="ru-RU" dirty="0" smtClean="0"/>
              <a:t>• Переориентация имеющиеся ограниченные ресурсы путем их перераспределения на первоочередные расходы с целью сохранения социальной и финансовой	 стабильности;</a:t>
            </a:r>
          </a:p>
          <a:p>
            <a:r>
              <a:rPr lang="ru-RU" dirty="0" smtClean="0"/>
              <a:t>• Повышение эффективности и результативности имеющихся инструментов программно-целевого управления и </a:t>
            </a:r>
            <a:r>
              <a:rPr lang="ru-RU" dirty="0" err="1" smtClean="0"/>
              <a:t>бюджетирования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 Повышение качества предоставления муниципальных услуг;</a:t>
            </a:r>
          </a:p>
          <a:p>
            <a:r>
              <a:rPr lang="ru-RU" dirty="0" smtClean="0"/>
              <a:t>• Повышение прозрачности бюджета и бюджетного процесса Комсомольского городского поселения.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315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5390</TotalTime>
  <Words>3087</Words>
  <Application>Microsoft Office PowerPoint</Application>
  <PresentationFormat>Экран (4:3)</PresentationFormat>
  <Paragraphs>489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БЮДЖЕТ ДЛЯ ГРАЖДАН</vt:lpstr>
      <vt:lpstr>Что такое бюджет для граждан?</vt:lpstr>
      <vt:lpstr>Краткая характеристика Комсомольского городского поселения</vt:lpstr>
      <vt:lpstr>Определение основных понятий</vt:lpstr>
      <vt:lpstr>Какие бывают бюджеты?</vt:lpstr>
      <vt:lpstr>Бюджетный процесс в Комсомольском городском поселении</vt:lpstr>
      <vt:lpstr>Бюджетный процесс: исполнение бюджета</vt:lpstr>
      <vt:lpstr>Возможности влияния гражданина на состав бюджета </vt:lpstr>
      <vt:lpstr>Основные направления бюджетной и налоговой политики Комсомольского городского поселения на 2018-2020 годы</vt:lpstr>
      <vt:lpstr>Исполнение бюджета Комсомольского городского поселения за 2017 год</vt:lpstr>
      <vt:lpstr>Доходы бюджета Комсомольского городского поселения</vt:lpstr>
      <vt:lpstr>Слайд 12</vt:lpstr>
      <vt:lpstr>Структура налоговых доходов в 2016-2017 гг, %</vt:lpstr>
      <vt:lpstr>Структура неналоговых доходов в 2016-2017 гг, %</vt:lpstr>
      <vt:lpstr>Структура безвозмездных поступлений в бюджет КГП в 2016-2017 гг, %</vt:lpstr>
      <vt:lpstr>Расходы бюджета Комсомольского городского поселения</vt:lpstr>
      <vt:lpstr>Распределение расходов бюджета КГП по разделам бюджетной классификации за 2017 год, тыс.руб. (ОТРАСЛЕВАЯ СТРУКТУРА)</vt:lpstr>
      <vt:lpstr>Структура расходов бюджета района  по отраслям за 2017 год, %</vt:lpstr>
      <vt:lpstr>Распределение расходов бюджета района по главным распорядителям бюджетных средств, тыс.руб</vt:lpstr>
      <vt:lpstr>Распределение расходов бюджета КГП по главным распорядителям бюджетных средств за 2017 год ,%</vt:lpstr>
      <vt:lpstr>Бюджет Комсомольского городского поселения по расходам формируется и исполняется по программам в соответствии с Бюджетным кодексом Российской Федерации.  </vt:lpstr>
      <vt:lpstr>Распределение расходов бюджета КГП по муниципальным программам в 2016-2017 годах, тыс.руб</vt:lpstr>
      <vt:lpstr>Слайд 23</vt:lpstr>
      <vt:lpstr>Слайд 24</vt:lpstr>
      <vt:lpstr>«Муниципальная программа «Дорожная деятельность в отношении автомобильных дорог общего пользования Комсомольского городского поселения» »</vt:lpstr>
      <vt:lpstr>                                                                                                                                                                     «Обеспечение населения объектами инженерной инфраструктуры и услугами жилищно-коммунального хозяйства Комсомольского городского поселения»   »</vt:lpstr>
      <vt:lpstr>«Благоустройство муниципального образования «Комсомольское городское поселение Комсомольского муниципального района Ивановской области»</vt:lpstr>
      <vt:lpstr>«Культура Комсомольского городского поселения Комсомольского муниципального района»</vt:lpstr>
      <vt:lpstr>«Разработка проекта планировки и проекта межевания территории Комсомольского городского поселения Комсомольского муниципального района»</vt:lpstr>
      <vt:lpstr>Слайд 30</vt:lpstr>
      <vt:lpstr>Слайд 31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казначейство</dc:creator>
  <cp:lastModifiedBy>Марина В. Забалуева</cp:lastModifiedBy>
  <cp:revision>481</cp:revision>
  <dcterms:created xsi:type="dcterms:W3CDTF">2017-11-08T13:00:37Z</dcterms:created>
  <dcterms:modified xsi:type="dcterms:W3CDTF">2018-08-13T11:47:52Z</dcterms:modified>
</cp:coreProperties>
</file>