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2" r:id="rId7"/>
    <p:sldId id="300" r:id="rId8"/>
    <p:sldId id="265" r:id="rId9"/>
    <p:sldId id="266" r:id="rId10"/>
    <p:sldId id="303" r:id="rId11"/>
    <p:sldId id="314" r:id="rId12"/>
    <p:sldId id="270" r:id="rId13"/>
    <p:sldId id="271" r:id="rId14"/>
    <p:sldId id="316" r:id="rId15"/>
    <p:sldId id="317" r:id="rId16"/>
    <p:sldId id="318" r:id="rId17"/>
    <p:sldId id="273" r:id="rId18"/>
    <p:sldId id="274" r:id="rId19"/>
    <p:sldId id="275" r:id="rId20"/>
    <p:sldId id="296" r:id="rId21"/>
    <p:sldId id="313" r:id="rId22"/>
    <p:sldId id="297" r:id="rId23"/>
    <p:sldId id="289" r:id="rId24"/>
    <p:sldId id="290" r:id="rId25"/>
    <p:sldId id="277" r:id="rId26"/>
    <p:sldId id="298" r:id="rId27"/>
    <p:sldId id="280" r:id="rId28"/>
    <p:sldId id="306" r:id="rId29"/>
    <p:sldId id="281" r:id="rId30"/>
    <p:sldId id="282" r:id="rId31"/>
    <p:sldId id="283" r:id="rId32"/>
    <p:sldId id="284" r:id="rId33"/>
    <p:sldId id="285" r:id="rId34"/>
    <p:sldId id="315" r:id="rId35"/>
    <p:sldId id="319" r:id="rId36"/>
    <p:sldId id="308" r:id="rId37"/>
    <p:sldId id="307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66F"/>
    <a:srgbClr val="CBF9F1"/>
    <a:srgbClr val="BEF5F8"/>
    <a:srgbClr val="97EFF3"/>
    <a:srgbClr val="93F2F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>
        <p:scale>
          <a:sx n="83" d="100"/>
          <a:sy n="83" d="100"/>
        </p:scale>
        <p:origin x="-70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8;&#1086;&#1085;&#1080;&#1085;&#1072;\&#1073;&#1102;&#1076;&#1078;&#1077;&#1090;%20&#1076;&#1083;&#1103;%20&#1075;&#1088;&#1072;&#1078;&#1076;&#1072;&#1085;\&#1050;%20&#1087;&#1088;&#1077;&#1079;&#1077;&#1085;&#1090;&#1072;&#1094;&#1080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План, млн.руб.</c:v>
                </c:pt>
              </c:strCache>
            </c:strRef>
          </c:tx>
          <c:dLbls>
            <c:dLbl>
              <c:idx val="0"/>
              <c:layout>
                <c:manualLayout>
                  <c:x val="-4.2498624650808593E-3"/>
                  <c:y val="9.7982940167141944E-2"/>
                </c:manualLayout>
              </c:layout>
              <c:showVal val="1"/>
            </c:dLbl>
            <c:dLbl>
              <c:idx val="1"/>
              <c:layout>
                <c:manualLayout>
                  <c:x val="6.3747936976212838E-3"/>
                  <c:y val="7.4467034527027881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66.400000000000006</c:v>
                </c:pt>
                <c:pt idx="1">
                  <c:v>78.099999999999994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Исполнено, млн.руб.</c:v>
                </c:pt>
              </c:strCache>
            </c:strRef>
          </c:tx>
          <c:dLbls>
            <c:dLbl>
              <c:idx val="0"/>
              <c:layout>
                <c:manualLayout>
                  <c:x val="-3.8956622566346376E-17"/>
                  <c:y val="0.1058215753805133"/>
                </c:manualLayout>
              </c:layout>
              <c:showVal val="1"/>
            </c:dLbl>
            <c:dLbl>
              <c:idx val="1"/>
              <c:layout>
                <c:manualLayout>
                  <c:x val="7.7913245132692777E-17"/>
                  <c:y val="0.12541816341394169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60.1</c:v>
                </c:pt>
                <c:pt idx="1">
                  <c:v>66.7</c:v>
                </c:pt>
              </c:numCache>
            </c:numRef>
          </c:val>
        </c:ser>
        <c:shape val="box"/>
        <c:axId val="107048960"/>
        <c:axId val="107050496"/>
        <c:axId val="0"/>
      </c:bar3DChart>
      <c:catAx>
        <c:axId val="107048960"/>
        <c:scaling>
          <c:orientation val="minMax"/>
        </c:scaling>
        <c:axPos val="b"/>
        <c:tickLblPos val="nextTo"/>
        <c:crossAx val="107050496"/>
        <c:crosses val="autoZero"/>
        <c:auto val="1"/>
        <c:lblAlgn val="ctr"/>
        <c:lblOffset val="100"/>
      </c:catAx>
      <c:valAx>
        <c:axId val="107050496"/>
        <c:scaling>
          <c:orientation val="minMax"/>
        </c:scaling>
        <c:axPos val="l"/>
        <c:majorGridlines/>
        <c:numFmt formatCode="General" sourceLinked="1"/>
        <c:tickLblPos val="nextTo"/>
        <c:crossAx val="10704896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5842014142678157"/>
          <c:y val="0.19120191600332695"/>
          <c:w val="0.72493139163874665"/>
          <c:h val="0.7081641829586503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D1FE2A"/>
              </a:solidFill>
            </c:spPr>
          </c:dPt>
          <c:dPt>
            <c:idx val="3"/>
            <c:spPr>
              <a:solidFill>
                <a:srgbClr val="00FFFF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9531048274329766E-2"/>
                  <c:y val="-7.8434791029225126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showCatName val="1"/>
              <c:separator>
</c:separator>
            </c:dLbl>
            <c:dLbl>
              <c:idx val="1"/>
              <c:layout>
                <c:manualLayout>
                  <c:x val="8.6664221216799744E-2"/>
                  <c:y val="-0.45061941315829784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  <c:showCatName val="1"/>
              <c:separator>
</c:separator>
            </c:dLbl>
            <c:dLbl>
              <c:idx val="2"/>
              <c:layout>
                <c:manualLayout>
                  <c:x val="6.1365074933194728E-2"/>
                  <c:y val="9.189782216390413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1.1254841080035941E-3"/>
                  <c:y val="-1.8215130751237863E-2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1512835074855256"/>
                  <c:y val="-6.800895996540926E-2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6.8155501879101563E-2"/>
                  <c:y val="-8.7190199587433265E-2"/>
                </c:manualLayout>
              </c:layout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.17840232664206948"/>
                  <c:y val="-0.10345378291300997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Д_Р!$A$131:$A$132</c:f>
              <c:strCache>
                <c:ptCount val="2"/>
                <c:pt idx="0">
                  <c:v>Финансовое управление Администрации Комсомольского муниципального района</c:v>
                </c:pt>
                <c:pt idx="1">
                  <c:v>Администрация Комсомольского муниципального  района Ивановской области</c:v>
                </c:pt>
              </c:strCache>
            </c:strRef>
          </c:cat>
          <c:val>
            <c:numRef>
              <c:f>Д_Р!$F$131:$F$132</c:f>
              <c:numCache>
                <c:formatCode>0.0%</c:formatCode>
                <c:ptCount val="2"/>
                <c:pt idx="0">
                  <c:v>0.38513485861129332</c:v>
                </c:pt>
                <c:pt idx="1">
                  <c:v>0.61486514138870663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dLbls>
            <c:dLbl>
              <c:idx val="0"/>
              <c:layout>
                <c:manualLayout>
                  <c:x val="0.3519204833342745"/>
                  <c:y val="8.0726030852344851E-4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6.6356874325791779E-2"/>
                  <c:y val="0.33016946618609044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1709992150234672"/>
                  <c:y val="0.2913169809939144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2.5349187066646496E-2"/>
                  <c:y val="0.1362248592443128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0.21273125845762134"/>
                  <c:y val="0.23733453070589386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Мун. программа "Организация и осуществление первичных мер пожарной безопасности, мероприятия по предупреждению и ликвидации последствий ЧС, природного и техногенного характера в границах населенных пунктов Комсомольского городского поселения"</c:v>
                </c:pt>
                <c:pt idx="1">
                  <c:v>Муниципальная программа "Дорожная деятельность в отношении автомобильных дорог общего пользования Комсомольского городского поселения"</c:v>
                </c:pt>
                <c:pt idx="2">
                  <c:v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c:v>
                </c:pt>
                <c:pt idx="3">
                  <c:v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c:v>
                </c:pt>
                <c:pt idx="4">
                  <c:v>Муниципальная программа "Культура  Комсомольского городского поселения Комсомольского муниципального района"</c:v>
                </c:pt>
                <c:pt idx="5">
                  <c:v>Муниципальная программа"Градостроительная деятельность на территории Комсомольского городского поселения Комсомолького муниципального района"</c:v>
                </c:pt>
                <c:pt idx="6">
                  <c:v>Муниципальная программа"Формирование современной городской среды на территории Комсомольского городского поселения на 2018-2022 годы"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4.5999999999999996</c:v>
                </c:pt>
                <c:pt idx="1">
                  <c:v>4324.7</c:v>
                </c:pt>
                <c:pt idx="2">
                  <c:v>18510.099999999995</c:v>
                </c:pt>
                <c:pt idx="3">
                  <c:v>12351.3</c:v>
                </c:pt>
                <c:pt idx="4">
                  <c:v>25691</c:v>
                </c:pt>
                <c:pt idx="5">
                  <c:v>307.7</c:v>
                </c:pt>
                <c:pt idx="6">
                  <c:v>4206.1000000000004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9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2018год</c:v>
                </c:pt>
              </c:strCache>
            </c:strRef>
          </c:tx>
          <c:dLbls>
            <c:dLbl>
              <c:idx val="1"/>
              <c:layout>
                <c:manualLayout>
                  <c:x val="6.3556501730038031E-3"/>
                  <c:y val="2.7435223246799791E-2"/>
                </c:manualLayout>
              </c:layout>
              <c:showVal val="1"/>
            </c:dLbl>
            <c:dLbl>
              <c:idx val="2"/>
              <c:layout>
                <c:manualLayout>
                  <c:x val="-6.3556501730038031E-3"/>
                  <c:y val="-1.1757952820057031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36.5</c:v>
                </c:pt>
                <c:pt idx="1">
                  <c:v>0.8</c:v>
                </c:pt>
                <c:pt idx="2">
                  <c:v>1.2</c:v>
                </c:pt>
                <c:pt idx="3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38.1</c:v>
                </c:pt>
                <c:pt idx="1">
                  <c:v>1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txPr>
              <a:bodyPr anchor="b" anchorCtr="0"/>
              <a:lstStyle/>
              <a:p>
                <a:pPr>
                  <a:defRPr sz="89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39.4</c:v>
                </c:pt>
                <c:pt idx="1">
                  <c:v>1</c:v>
                </c:pt>
                <c:pt idx="2">
                  <c:v>1.2</c:v>
                </c:pt>
                <c:pt idx="3">
                  <c:v>3.3</c:v>
                </c:pt>
                <c:pt idx="4">
                  <c:v>44.9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38.1</c:v>
                </c:pt>
                <c:pt idx="1">
                  <c:v>1</c:v>
                </c:pt>
                <c:pt idx="2">
                  <c:v>1.3</c:v>
                </c:pt>
                <c:pt idx="3">
                  <c:v>2</c:v>
                </c:pt>
                <c:pt idx="4">
                  <c:v>42.4</c:v>
                </c:pt>
              </c:numCache>
            </c:numRef>
          </c:val>
        </c:ser>
        <c:dLbls>
          <c:showVal val="1"/>
        </c:dLbls>
        <c:overlap val="-25"/>
        <c:axId val="123996416"/>
        <c:axId val="124010496"/>
      </c:barChart>
      <c:catAx>
        <c:axId val="123996416"/>
        <c:scaling>
          <c:orientation val="minMax"/>
        </c:scaling>
        <c:axPos val="b"/>
        <c:majorTickMark val="none"/>
        <c:tickLblPos val="nextTo"/>
        <c:crossAx val="124010496"/>
        <c:crosses val="autoZero"/>
        <c:lblAlgn val="ctr"/>
        <c:lblOffset val="100"/>
      </c:catAx>
      <c:valAx>
        <c:axId val="124010496"/>
        <c:scaling>
          <c:orientation val="minMax"/>
        </c:scaling>
        <c:delete val="1"/>
        <c:axPos val="l"/>
        <c:numFmt formatCode="General" sourceLinked="1"/>
        <c:tickLblPos val="none"/>
        <c:crossAx val="12399641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37146554423245937"/>
          <c:y val="9.4370755993242433E-2"/>
          <c:w val="0.26348221409742367"/>
          <c:h val="0.1207438636060643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0746869064953242E-3"/>
          <c:y val="0.30889132481980414"/>
          <c:w val="0.96321357449458156"/>
          <c:h val="0.20124735404822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Прочие поступления от использования имущества, находящегося в собственности городских поселений</c:v>
                </c:pt>
                <c:pt idx="2">
                  <c:v>Доходы от оказания платных услуг (работ)</c:v>
                </c:pt>
                <c:pt idx="3">
                  <c:v>Доходы от реализации иного имущества, находящегося в городских поселений (за исключением имущества муниципальных бюджетных и автономных учреждений, а также имущества муниц. унитарных предприятий, в т.ч. казенных)</c:v>
                </c:pt>
                <c:pt idx="4">
                  <c:v>Доходы от продажи земельных участков, государственная собственность на которые не разграничена и которые расположены в границах городских поселений</c:v>
                </c:pt>
                <c:pt idx="5">
                  <c:v>Денежные взыскания (штрафы) за нарушение законодательства РФ о контрактной системе в сфере закупок товаров, работ и услуг </c:v>
                </c:pt>
                <c:pt idx="6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2.5</c:v>
                </c:pt>
                <c:pt idx="1">
                  <c:v>0.6000000000000002</c:v>
                </c:pt>
                <c:pt idx="2">
                  <c:v>0.9</c:v>
                </c:pt>
                <c:pt idx="3">
                  <c:v>3.7</c:v>
                </c:pt>
                <c:pt idx="4">
                  <c:v>0.2</c:v>
                </c:pt>
                <c:pt idx="5">
                  <c:v>0.2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Прочие поступления от использования имущества, находящегося в собственности городских поселений</c:v>
                </c:pt>
                <c:pt idx="2">
                  <c:v>Доходы от оказания платных услуг (работ)</c:v>
                </c:pt>
                <c:pt idx="3">
                  <c:v>Доходы от реализации иного имущества, находящегося в городских поселений (за исключением имущества муниципальных бюджетных и автономных учреждений, а также имущества муниц. унитарных предприятий, в т.ч. казенных)</c:v>
                </c:pt>
                <c:pt idx="4">
                  <c:v>Доходы от продажи земельных участков, государственная собственность на которые не разграничена и которые расположены в границах городских поселений</c:v>
                </c:pt>
                <c:pt idx="5">
                  <c:v>Денежные взыскания (штрафы) за нарушение законодательства РФ о контрактной системе в сфере закупок товаров, работ и услуг </c:v>
                </c:pt>
                <c:pt idx="6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2.4</c:v>
                </c:pt>
                <c:pt idx="1">
                  <c:v>0.4</c:v>
                </c:pt>
                <c:pt idx="2">
                  <c:v>0.8</c:v>
                </c:pt>
                <c:pt idx="3">
                  <c:v>1.0000000000000005E-3</c:v>
                </c:pt>
                <c:pt idx="4">
                  <c:v>0.2</c:v>
                </c:pt>
                <c:pt idx="5">
                  <c:v>0.2</c:v>
                </c:pt>
                <c:pt idx="6">
                  <c:v>0.1</c:v>
                </c:pt>
              </c:numCache>
            </c:numRef>
          </c:val>
        </c:ser>
        <c:dLbls>
          <c:showVal val="1"/>
        </c:dLbls>
        <c:overlap val="-25"/>
        <c:axId val="149264640"/>
        <c:axId val="149286912"/>
      </c:barChart>
      <c:catAx>
        <c:axId val="149264640"/>
        <c:scaling>
          <c:orientation val="minMax"/>
        </c:scaling>
        <c:axPos val="b"/>
        <c:majorTickMark val="none"/>
        <c:tickLblPos val="low"/>
        <c:txPr>
          <a:bodyPr rot="-5400000" vert="horz"/>
          <a:lstStyle/>
          <a:p>
            <a:pPr>
              <a:defRPr/>
            </a:pPr>
            <a:endParaRPr lang="ru-RU"/>
          </a:p>
        </c:txPr>
        <c:crossAx val="149286912"/>
        <c:crosses val="autoZero"/>
        <c:lblAlgn val="ctr"/>
        <c:lblOffset val="100"/>
      </c:catAx>
      <c:valAx>
        <c:axId val="149286912"/>
        <c:scaling>
          <c:orientation val="minMax"/>
        </c:scaling>
        <c:delete val="1"/>
        <c:axPos val="l"/>
        <c:numFmt formatCode="General" sourceLinked="1"/>
        <c:tickLblPos val="none"/>
        <c:crossAx val="149264640"/>
        <c:crosses val="autoZero"/>
        <c:crossBetween val="between"/>
      </c:valAx>
      <c:spPr>
        <a:noFill/>
        <a:ln>
          <a:noFill/>
        </a:ln>
      </c:spPr>
    </c:plotArea>
    <c:legend>
      <c:legendPos val="t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6.0814483256649697E-2"/>
          <c:y val="2.2890975076843338E-2"/>
          <c:w val="0.4242737396994205"/>
          <c:h val="0.91140284824319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2018год</c:v>
                </c:pt>
              </c:strCache>
            </c:strRef>
          </c:tx>
          <c:dPt>
            <c:idx val="2"/>
            <c:explosion val="24"/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2.8</c:v>
                </c:pt>
                <c:pt idx="1">
                  <c:v>0.2</c:v>
                </c:pt>
                <c:pt idx="2">
                  <c:v>0</c:v>
                </c:pt>
                <c:pt idx="3">
                  <c:v>0.3000000000000001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2019год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сдачи в аренду имущества, находящегося в государственной и муниципальной собственности</c:v>
                </c:pt>
                <c:pt idx="1">
                  <c:v>Доходы от оказания платных услуг (работ)</c:v>
                </c:pt>
                <c:pt idx="2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гос.и муниц. унитарных предприятий, в т.ч. казенных)</c:v>
                </c:pt>
                <c:pt idx="3">
                  <c:v>Доходы от продажи земельных участков, находящихся в государственной  и муниципальной собственности</c:v>
                </c:pt>
                <c:pt idx="4">
                  <c:v>Прочие поступления от денежных взысканий (штрафов) и иных сумм в возмещение ущерба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0.8</c:v>
                </c:pt>
                <c:pt idx="2">
                  <c:v>0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5871653628524032"/>
          <c:y val="1.7684826402508565E-2"/>
          <c:w val="0.43216091411299168"/>
          <c:h val="0.89871160887560952"/>
        </c:manualLayout>
      </c:layout>
      <c:overlay val="1"/>
      <c:spPr>
        <a:ln>
          <a:bevel/>
        </a:ln>
      </c:spPr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6.6208161393856019E-2"/>
          <c:y val="0.10960714386875507"/>
          <c:w val="0.56240365071284937"/>
          <c:h val="0.8364580902654607"/>
        </c:manualLayout>
      </c:layout>
      <c:pie3DChart>
        <c:varyColors val="1"/>
        <c:dLbls>
          <c:showVal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.12175296607097179"/>
          <c:y val="2.9486548663036096E-2"/>
          <c:w val="0.33123275713394146"/>
          <c:h val="0.955952165653363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Pt>
            <c:idx val="2"/>
            <c:explosion val="24"/>
          </c:dPt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6.4</c:v>
                </c:pt>
                <c:pt idx="1">
                  <c:v>21.4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2"/>
              <c:layout>
                <c:manualLayout>
                  <c:x val="-2.7777780815592835E-3"/>
                  <c:y val="-6.0125914079595374E-2"/>
                </c:manualLayout>
              </c:layout>
              <c:showVal val="1"/>
            </c:dLbl>
            <c:dLbl>
              <c:idx val="4"/>
              <c:layout>
                <c:manualLayout>
                  <c:x val="4.1666671223389278E-3"/>
                  <c:y val="4.0083942719730259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</c:v>
                </c:pt>
                <c:pt idx="2">
                  <c:v>Субсвенции бюджетам бюджетной системы РФ</c:v>
                </c:pt>
                <c:pt idx="3">
                  <c:v>Безвозмездные поступления от негосударственных организаций</c:v>
                </c:pt>
                <c:pt idx="4">
                  <c:v>Возврат остатков субсидий, субвенций и иных межбюджетных трансфертов, имеющих целевое назначение, прошлых лет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6.8</c:v>
                </c:pt>
                <c:pt idx="1">
                  <c:v>13.7</c:v>
                </c:pt>
                <c:pt idx="2">
                  <c:v>2.0000000000000009E-3</c:v>
                </c:pt>
                <c:pt idx="3">
                  <c:v>0</c:v>
                </c:pt>
                <c:pt idx="4">
                  <c:v>0.3000000000000001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65152923318277"/>
          <c:y val="9.5907027972437747E-2"/>
          <c:w val="0.39714019180728655"/>
          <c:h val="0.67999794899208066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Pt>
            <c:idx val="0"/>
            <c:spPr>
              <a:ln w="0"/>
            </c:spPr>
          </c:dPt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</c:v>
                </c:pt>
                <c:pt idx="2">
                  <c:v>Субсвенции бюджетам бюджетной системы РФ</c:v>
                </c:pt>
                <c:pt idx="3">
                  <c:v>Доходы от ввоврата остатков субсидий, субвенций и иных межбюджетных трансфертов, имеющих целевое назначение, прошлых лет из бюджетов муниципальных районов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6.8</c:v>
                </c:pt>
                <c:pt idx="1">
                  <c:v>13.8</c:v>
                </c:pt>
                <c:pt idx="2">
                  <c:v>2.0000000000000009E-3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РФ</c:v>
                </c:pt>
                <c:pt idx="1">
                  <c:v>Субсидии бюджетам бюджетной системы РФ </c:v>
                </c:pt>
                <c:pt idx="2">
                  <c:v>Субсвенции бюджетам бюджетной системы РФ</c:v>
                </c:pt>
                <c:pt idx="3">
                  <c:v>Доходы от ввоврата остатков субсидий, субвенций и иных межбюджетных трансфертов, имеющих целевое назначение, прошлых лет из бюджетов муниципальных районов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6.8</c:v>
                </c:pt>
                <c:pt idx="1">
                  <c:v>13.7</c:v>
                </c:pt>
                <c:pt idx="2">
                  <c:v>2.0000000000000009E-3</c:v>
                </c:pt>
                <c:pt idx="3">
                  <c:v>0.3000000000000001</c:v>
                </c:pt>
              </c:numCache>
            </c:numRef>
          </c:val>
        </c:ser>
        <c:axId val="93509120"/>
        <c:axId val="93510656"/>
      </c:barChart>
      <c:catAx>
        <c:axId val="93509120"/>
        <c:scaling>
          <c:orientation val="minMax"/>
        </c:scaling>
        <c:axPos val="b"/>
        <c:tickLblPos val="nextTo"/>
        <c:crossAx val="93510656"/>
        <c:crosses val="autoZero"/>
        <c:auto val="1"/>
        <c:lblAlgn val="ctr"/>
        <c:lblOffset val="100"/>
      </c:catAx>
      <c:valAx>
        <c:axId val="93510656"/>
        <c:scaling>
          <c:orientation val="minMax"/>
        </c:scaling>
        <c:axPos val="l"/>
        <c:majorGridlines/>
        <c:numFmt formatCode="General" sourceLinked="1"/>
        <c:tickLblPos val="nextTo"/>
        <c:crossAx val="935091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87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5111388383247097E-2"/>
          <c:y val="6.4761144773087892E-2"/>
          <c:w val="0.85238867096438564"/>
          <c:h val="0.834299394084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</c:v>
                </c:pt>
              </c:strCache>
            </c:strRef>
          </c:tx>
          <c:explosion val="30"/>
          <c:dPt>
            <c:idx val="0"/>
            <c:explosion val="0"/>
          </c:dPt>
          <c:dPt>
            <c:idx val="1"/>
            <c:explosion val="13"/>
          </c:dPt>
          <c:dPt>
            <c:idx val="2"/>
            <c:explosion val="21"/>
          </c:dPt>
          <c:dPt>
            <c:idx val="3"/>
            <c:explosion val="13"/>
          </c:dPt>
          <c:dPt>
            <c:idx val="4"/>
            <c:explosion val="19"/>
          </c:dPt>
          <c:dPt>
            <c:idx val="5"/>
            <c:explosion val="8"/>
          </c:dPt>
          <c:dPt>
            <c:idx val="6"/>
            <c:explosion val="14"/>
          </c:dPt>
          <c:dPt>
            <c:idx val="7"/>
            <c:explosion val="12"/>
          </c:dPt>
          <c:dLbls>
            <c:dLbl>
              <c:idx val="1"/>
              <c:layout>
                <c:manualLayout>
                  <c:x val="-3.5026260140136489E-2"/>
                  <c:y val="-9.4398699289822668E-2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3868354608272396"/>
                  <c:y val="0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6.331217234172451E-2"/>
                  <c:y val="7.2575803543196052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2.0858556076865268E-2"/>
                  <c:y val="-2.9640937331749471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-7.8339111418769231E-2"/>
                  <c:y val="4.4077723557781341E-2"/>
                </c:manualLayout>
              </c:layout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Лист1!$A$2:$A$9</c:f>
              <c:strCache>
                <c:ptCount val="8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Обслуживание государственного внутреннего долга</c:v>
                </c:pt>
                <c:pt idx="3">
                  <c:v>Культура, кинематография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Национальная безопасность и правоохранительная деятельность</c:v>
                </c:pt>
                <c:pt idx="7">
                  <c:v>Жилищно-коммунальное хозяйство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85.2</c:v>
                </c:pt>
                <c:pt idx="1">
                  <c:v>265.5</c:v>
                </c:pt>
                <c:pt idx="2">
                  <c:v>83.2</c:v>
                </c:pt>
                <c:pt idx="3">
                  <c:v>25425.5</c:v>
                </c:pt>
                <c:pt idx="4">
                  <c:v>598.1</c:v>
                </c:pt>
                <c:pt idx="5">
                  <c:v>5450.7</c:v>
                </c:pt>
                <c:pt idx="6">
                  <c:v>497.8</c:v>
                </c:pt>
                <c:pt idx="7">
                  <c:v>34300.5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finkoms.ru/byudzhet-dlya-grazhdan.html" TargetMode="External"/><Relationship Id="rId1" Type="http://schemas.openxmlformats.org/officeDocument/2006/relationships/hyperlink" Target="http://df.ivanovoobl.ru/?type=news&amp;id=21871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://finkoms.ru/byudzhet-dlya-grazhdan.html" TargetMode="External"/><Relationship Id="rId1" Type="http://schemas.openxmlformats.org/officeDocument/2006/relationships/hyperlink" Target="http://df.ivanovoobl.ru/?type=news&amp;id=2187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54033-D60F-46C8-977B-5EF5E9D510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D971B3-F31B-467A-94A4-8F856B31233B}">
      <dgm:prSet/>
      <dgm:spPr/>
      <dgm:t>
        <a:bodyPr/>
        <a:lstStyle/>
        <a:p>
          <a:pPr rtl="0"/>
          <a:r>
            <a:rPr lang="ru-RU" b="1" dirty="0" smtClean="0"/>
            <a:t>Доходы бюджета Комсомольского городского бюджета за </a:t>
          </a:r>
          <a:r>
            <a:rPr lang="ru-RU" b="1" dirty="0" smtClean="0"/>
            <a:t>2019 </a:t>
          </a:r>
          <a:r>
            <a:rPr lang="ru-RU" b="1" dirty="0" smtClean="0"/>
            <a:t>год по видам доходов</a:t>
          </a:r>
          <a:endParaRPr lang="ru-RU" b="1" dirty="0"/>
        </a:p>
      </dgm:t>
    </dgm:pt>
    <dgm:pt modelId="{0D6CFB92-7537-4BD6-AACA-E3CB36554677}" type="parTrans" cxnId="{9FE13DDD-C75E-4AB2-9538-4B88A455CF20}">
      <dgm:prSet/>
      <dgm:spPr/>
      <dgm:t>
        <a:bodyPr/>
        <a:lstStyle/>
        <a:p>
          <a:endParaRPr lang="ru-RU"/>
        </a:p>
      </dgm:t>
    </dgm:pt>
    <dgm:pt modelId="{07E73678-AFB8-4F45-AAAB-CB634E3936F4}" type="sibTrans" cxnId="{9FE13DDD-C75E-4AB2-9538-4B88A455CF20}">
      <dgm:prSet/>
      <dgm:spPr/>
      <dgm:t>
        <a:bodyPr/>
        <a:lstStyle/>
        <a:p>
          <a:endParaRPr lang="ru-RU"/>
        </a:p>
      </dgm:t>
    </dgm:pt>
    <dgm:pt modelId="{C71196CF-376E-4CB4-80A4-E258B7B5F5FF}" type="pres">
      <dgm:prSet presAssocID="{3E854033-D60F-46C8-977B-5EF5E9D510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9E235-93FA-4761-A151-8A07F5DF5F8E}" type="pres">
      <dgm:prSet presAssocID="{5ED971B3-F31B-467A-94A4-8F856B3123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13DDD-C75E-4AB2-9538-4B88A455CF20}" srcId="{3E854033-D60F-46C8-977B-5EF5E9D51078}" destId="{5ED971B3-F31B-467A-94A4-8F856B31233B}" srcOrd="0" destOrd="0" parTransId="{0D6CFB92-7537-4BD6-AACA-E3CB36554677}" sibTransId="{07E73678-AFB8-4F45-AAAB-CB634E3936F4}"/>
    <dgm:cxn modelId="{2342F7EA-E591-43D0-B163-11C99F08DDA0}" type="presOf" srcId="{5ED971B3-F31B-467A-94A4-8F856B31233B}" destId="{C959E235-93FA-4761-A151-8A07F5DF5F8E}" srcOrd="0" destOrd="0" presId="urn:microsoft.com/office/officeart/2005/8/layout/vList2"/>
    <dgm:cxn modelId="{2047D2EE-5216-40A0-AF77-5FE7808CE76F}" type="presOf" srcId="{3E854033-D60F-46C8-977B-5EF5E9D51078}" destId="{C71196CF-376E-4CB4-80A4-E258B7B5F5FF}" srcOrd="0" destOrd="0" presId="urn:microsoft.com/office/officeart/2005/8/layout/vList2"/>
    <dgm:cxn modelId="{3659709F-0726-41CB-A319-FA35FCF06D48}" type="presParOf" srcId="{C71196CF-376E-4CB4-80A4-E258B7B5F5FF}" destId="{C959E235-93FA-4761-A151-8A07F5DF5F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86437-1BE7-4DCD-9BC6-773C3B1480B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A9BC8C-F489-4DEF-B74E-1E0808FE021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lIns="36000" tIns="36000" rIns="36000" bIns="36000"/>
        <a:lstStyle/>
        <a:p>
          <a:pPr rtl="0"/>
          <a:r>
            <a:rPr lang="ru-RU" sz="2000" b="0" baseline="0" dirty="0" smtClean="0">
              <a:solidFill>
                <a:schemeClr val="bg1"/>
              </a:solidFill>
              <a:latin typeface="Times New Roman" pitchFamily="18" charset="0"/>
            </a:rPr>
            <a:t>Распределение расходов бюджета КГП по разделам бюджетной классификации за 2019 год, тыс.руб.</a:t>
          </a:r>
          <a:endParaRPr lang="ru-RU" sz="1200" b="0" baseline="0" dirty="0">
            <a:solidFill>
              <a:schemeClr val="bg1"/>
            </a:solidFill>
            <a:latin typeface="Times New Roman" pitchFamily="18" charset="0"/>
          </a:endParaRPr>
        </a:p>
      </dgm:t>
    </dgm:pt>
    <dgm:pt modelId="{10FA4FDD-8433-4656-857B-8C26E8B73C1C}" type="parTrans" cxnId="{49F6F197-1F63-4E2A-A650-A286C0CCDDC6}">
      <dgm:prSet/>
      <dgm:spPr/>
      <dgm:t>
        <a:bodyPr/>
        <a:lstStyle/>
        <a:p>
          <a:endParaRPr lang="ru-RU"/>
        </a:p>
      </dgm:t>
    </dgm:pt>
    <dgm:pt modelId="{9EADBBE7-28B0-45F0-B879-115C8F8C5ECC}" type="sibTrans" cxnId="{49F6F197-1F63-4E2A-A650-A286C0CCDDC6}">
      <dgm:prSet/>
      <dgm:spPr/>
      <dgm:t>
        <a:bodyPr/>
        <a:lstStyle/>
        <a:p>
          <a:endParaRPr lang="ru-RU"/>
        </a:p>
      </dgm:t>
    </dgm:pt>
    <dgm:pt modelId="{2EF29E75-C62D-430B-A802-37F021730A60}" type="pres">
      <dgm:prSet presAssocID="{C3D86437-1BE7-4DCD-9BC6-773C3B1480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73629-AD1B-4A25-B012-5A6BA8595F43}" type="pres">
      <dgm:prSet presAssocID="{90A9BC8C-F489-4DEF-B74E-1E0808FE0210}" presName="node" presStyleLbl="node1" presStyleIdx="0" presStyleCnt="1" custScaleX="762756" custLinFactNeighborY="-60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6F197-1F63-4E2A-A650-A286C0CCDDC6}" srcId="{C3D86437-1BE7-4DCD-9BC6-773C3B1480B1}" destId="{90A9BC8C-F489-4DEF-B74E-1E0808FE0210}" srcOrd="0" destOrd="0" parTransId="{10FA4FDD-8433-4656-857B-8C26E8B73C1C}" sibTransId="{9EADBBE7-28B0-45F0-B879-115C8F8C5ECC}"/>
    <dgm:cxn modelId="{DA4BF964-A69D-426D-A0B4-6FB9B356F41F}" type="presOf" srcId="{90A9BC8C-F489-4DEF-B74E-1E0808FE0210}" destId="{53873629-AD1B-4A25-B012-5A6BA8595F43}" srcOrd="0" destOrd="0" presId="urn:microsoft.com/office/officeart/2005/8/layout/default"/>
    <dgm:cxn modelId="{E95F07AB-ECF5-4CE0-AFB8-199393333110}" type="presOf" srcId="{C3D86437-1BE7-4DCD-9BC6-773C3B1480B1}" destId="{2EF29E75-C62D-430B-A802-37F021730A60}" srcOrd="0" destOrd="0" presId="urn:microsoft.com/office/officeart/2005/8/layout/default"/>
    <dgm:cxn modelId="{5CE6C780-4AC0-4673-A767-5B12BEA059A5}" type="presParOf" srcId="{2EF29E75-C62D-430B-A802-37F021730A60}" destId="{53873629-AD1B-4A25-B012-5A6BA8595F4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2FDFCA-146F-4B03-A0BB-D9A0DF9B279B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ru-RU"/>
        </a:p>
      </dgm:t>
    </dgm:pt>
    <dgm:pt modelId="{D176F3F6-1C65-499A-8D43-45AAC8C740F6}">
      <dgm:prSet/>
      <dgm:spPr/>
      <dgm:t>
        <a:bodyPr/>
        <a:lstStyle/>
        <a:p>
          <a:pPr rtl="0"/>
          <a:r>
            <a:rPr lang="ru-RU" b="1" i="1" dirty="0" smtClean="0"/>
            <a:t>«Формирование современной городской среды на территории Комсомольского городского поселения на 2018-2022 годы»</a:t>
          </a:r>
          <a:endParaRPr lang="ru-RU" b="1" i="1" dirty="0"/>
        </a:p>
      </dgm:t>
    </dgm:pt>
    <dgm:pt modelId="{532DE6AE-7696-4789-B4F7-F2221A878218}" type="parTrans" cxnId="{FB1B0126-A901-4A7F-8019-7506DE1A87E3}">
      <dgm:prSet/>
      <dgm:spPr/>
      <dgm:t>
        <a:bodyPr/>
        <a:lstStyle/>
        <a:p>
          <a:endParaRPr lang="ru-RU"/>
        </a:p>
      </dgm:t>
    </dgm:pt>
    <dgm:pt modelId="{E3F23FC2-3C94-4168-9AB1-1D141ABAE9BE}" type="sibTrans" cxnId="{FB1B0126-A901-4A7F-8019-7506DE1A87E3}">
      <dgm:prSet/>
      <dgm:spPr/>
      <dgm:t>
        <a:bodyPr/>
        <a:lstStyle/>
        <a:p>
          <a:endParaRPr lang="ru-RU"/>
        </a:p>
      </dgm:t>
    </dgm:pt>
    <dgm:pt modelId="{ED5BA4C7-3D08-4404-AA9C-74FCF7BE8E66}" type="pres">
      <dgm:prSet presAssocID="{992FDFCA-146F-4B03-A0BB-D9A0DF9B27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21275-64BD-4C5D-9686-293D66345675}" type="pres">
      <dgm:prSet presAssocID="{D176F3F6-1C65-499A-8D43-45AAC8C740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FC461-AC5E-4FF6-9DCD-71C5B0B18E52}" type="presOf" srcId="{992FDFCA-146F-4B03-A0BB-D9A0DF9B279B}" destId="{ED5BA4C7-3D08-4404-AA9C-74FCF7BE8E66}" srcOrd="0" destOrd="0" presId="urn:microsoft.com/office/officeart/2005/8/layout/vList2"/>
    <dgm:cxn modelId="{96AE1E16-8E24-4D3F-835F-15BEA9D08793}" type="presOf" srcId="{D176F3F6-1C65-499A-8D43-45AAC8C740F6}" destId="{04421275-64BD-4C5D-9686-293D66345675}" srcOrd="0" destOrd="0" presId="urn:microsoft.com/office/officeart/2005/8/layout/vList2"/>
    <dgm:cxn modelId="{FB1B0126-A901-4A7F-8019-7506DE1A87E3}" srcId="{992FDFCA-146F-4B03-A0BB-D9A0DF9B279B}" destId="{D176F3F6-1C65-499A-8D43-45AAC8C740F6}" srcOrd="0" destOrd="0" parTransId="{532DE6AE-7696-4789-B4F7-F2221A878218}" sibTransId="{E3F23FC2-3C94-4168-9AB1-1D141ABAE9BE}"/>
    <dgm:cxn modelId="{D88635A8-AD03-4702-A1DC-83B3F241987E}" type="presParOf" srcId="{ED5BA4C7-3D08-4404-AA9C-74FCF7BE8E66}" destId="{04421275-64BD-4C5D-9686-293D663456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19816A-A8E5-4330-A7FC-924A878C0E1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2A46B-9133-4C65-A1BF-8C7EAB49A95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О проведении публичных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(общественных) обсуждений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по проекту решения Совета Комсомольского городского поселения "Об исполнении бюджета Комсомольского городского поселения за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2019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год"</a:t>
          </a:r>
          <a:r>
            <a:rPr lang="ru-RU" sz="1600" dirty="0" smtClean="0"/>
            <a:t/>
          </a:r>
          <a:br>
            <a:rPr lang="ru-RU" sz="1600" dirty="0" smtClean="0"/>
          </a:br>
          <a:endParaRPr lang="ru-RU" sz="1600" dirty="0" smtClean="0"/>
        </a:p>
        <a:p>
          <a:endParaRPr lang="ru-RU" sz="1400" dirty="0" smtClean="0"/>
        </a:p>
        <a:p>
          <a:r>
            <a:rPr lang="ru-RU" sz="1400" dirty="0" smtClean="0"/>
            <a:t/>
          </a:r>
          <a:br>
            <a:rPr lang="ru-RU" sz="1400" dirty="0" smtClean="0"/>
          </a:br>
          <a:r>
            <a:rPr lang="ru-RU" sz="1400" dirty="0" smtClean="0"/>
            <a:t>Предложения </a:t>
          </a:r>
          <a:r>
            <a:rPr lang="ru-RU" sz="1400" dirty="0" smtClean="0"/>
            <a:t>по проекту муниципального акта в письменной форме подаются в комиссию по проведению публичных слушаний. Обращаться по адресу: 155150, Ивановская область, г. Комсомольск, ул. 50 лет ВЛКСМ, д.2, приемная главы администрации Комсомольского муниципального района, телефон 4-11-78</a:t>
          </a:r>
          <a:br>
            <a:rPr lang="ru-RU" sz="1400" dirty="0" smtClean="0"/>
          </a:br>
          <a:endParaRPr lang="ru-RU" sz="1400" dirty="0" smtClean="0"/>
        </a:p>
        <a:p>
          <a:r>
            <a:rPr lang="ru-RU" sz="1400" dirty="0" smtClean="0"/>
            <a:t>Проект решения Совета Комсомольского городского поселения «Об исполнении бюджета Комсомольского городского поселения за </a:t>
          </a:r>
          <a:r>
            <a:rPr lang="ru-RU" sz="1400" dirty="0" smtClean="0"/>
            <a:t>2019 </a:t>
          </a:r>
          <a:r>
            <a:rPr lang="ru-RU" sz="1400" dirty="0" smtClean="0"/>
            <a:t>год»  размещен на официальном сайте финансового управления в сети интернет </a:t>
          </a:r>
          <a:r>
            <a:rPr lang="ru-RU" sz="1400" dirty="0" smtClean="0"/>
            <a:t>(</a:t>
          </a:r>
          <a:r>
            <a:rPr lang="en-US" sz="14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2"/>
            </a:rPr>
            <a:t>http://finkoms.ru/byudzhet-dlya-grazhdan.html</a:t>
          </a:r>
          <a:r>
            <a:rPr lang="ru-RU" sz="1400" dirty="0" smtClean="0"/>
            <a:t>).</a:t>
          </a:r>
          <a:endParaRPr lang="ru-RU" sz="1400" dirty="0" smtClean="0"/>
        </a:p>
      </dgm:t>
    </dgm:pt>
    <dgm:pt modelId="{7B4157D1-7EE0-4FEE-9D42-3B4C982B16D1}" type="parTrans" cxnId="{C7DED1C7-2B20-42BB-B2BE-149EDAF539C4}">
      <dgm:prSet/>
      <dgm:spPr/>
      <dgm:t>
        <a:bodyPr/>
        <a:lstStyle/>
        <a:p>
          <a:endParaRPr lang="ru-RU"/>
        </a:p>
      </dgm:t>
    </dgm:pt>
    <dgm:pt modelId="{93FE4C85-58D2-40A2-A501-8F384AB3F59F}" type="sibTrans" cxnId="{C7DED1C7-2B20-42BB-B2BE-149EDAF539C4}">
      <dgm:prSet/>
      <dgm:spPr/>
      <dgm:t>
        <a:bodyPr/>
        <a:lstStyle/>
        <a:p>
          <a:endParaRPr lang="ru-RU"/>
        </a:p>
      </dgm:t>
    </dgm:pt>
    <dgm:pt modelId="{9435E956-0CF8-41F4-A3CC-4DE43724EC15}" type="pres">
      <dgm:prSet presAssocID="{2519816A-A8E5-4330-A7FC-924A878C0E1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35534B-35C5-49B0-8C68-6A01985416FE}" type="pres">
      <dgm:prSet presAssocID="{09E2A46B-9133-4C65-A1BF-8C7EAB49A953}" presName="vertOne" presStyleCnt="0"/>
      <dgm:spPr/>
    </dgm:pt>
    <dgm:pt modelId="{3C6CAEAB-CA82-4503-905E-0768DFACCE89}" type="pres">
      <dgm:prSet presAssocID="{09E2A46B-9133-4C65-A1BF-8C7EAB49A953}" presName="txOne" presStyleLbl="node0" presStyleIdx="0" presStyleCnt="1" custLinFactNeighborX="893" custLinFactNeighborY="-1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65EB13-2FA4-4850-A4EF-F7E15AA3A180}" type="pres">
      <dgm:prSet presAssocID="{09E2A46B-9133-4C65-A1BF-8C7EAB49A953}" presName="horzOne" presStyleCnt="0"/>
      <dgm:spPr/>
    </dgm:pt>
  </dgm:ptLst>
  <dgm:cxnLst>
    <dgm:cxn modelId="{C7DED1C7-2B20-42BB-B2BE-149EDAF539C4}" srcId="{2519816A-A8E5-4330-A7FC-924A878C0E1C}" destId="{09E2A46B-9133-4C65-A1BF-8C7EAB49A953}" srcOrd="0" destOrd="0" parTransId="{7B4157D1-7EE0-4FEE-9D42-3B4C982B16D1}" sibTransId="{93FE4C85-58D2-40A2-A501-8F384AB3F59F}"/>
    <dgm:cxn modelId="{5BEE452D-41F9-4698-BA6B-7C91471A6418}" type="presOf" srcId="{2519816A-A8E5-4330-A7FC-924A878C0E1C}" destId="{9435E956-0CF8-41F4-A3CC-4DE43724EC15}" srcOrd="0" destOrd="0" presId="urn:microsoft.com/office/officeart/2005/8/layout/hierarchy4"/>
    <dgm:cxn modelId="{73F394C0-1E71-45F7-9939-CBB97F20F369}" type="presOf" srcId="{09E2A46B-9133-4C65-A1BF-8C7EAB49A953}" destId="{3C6CAEAB-CA82-4503-905E-0768DFACCE89}" srcOrd="0" destOrd="0" presId="urn:microsoft.com/office/officeart/2005/8/layout/hierarchy4"/>
    <dgm:cxn modelId="{76734D7A-0AD5-43C7-A140-DCBB68FEEB0A}" type="presParOf" srcId="{9435E956-0CF8-41F4-A3CC-4DE43724EC15}" destId="{9835534B-35C5-49B0-8C68-6A01985416FE}" srcOrd="0" destOrd="0" presId="urn:microsoft.com/office/officeart/2005/8/layout/hierarchy4"/>
    <dgm:cxn modelId="{D1F7DAE2-2576-42F1-80B3-84A6C194648B}" type="presParOf" srcId="{9835534B-35C5-49B0-8C68-6A01985416FE}" destId="{3C6CAEAB-CA82-4503-905E-0768DFACCE89}" srcOrd="0" destOrd="0" presId="urn:microsoft.com/office/officeart/2005/8/layout/hierarchy4"/>
    <dgm:cxn modelId="{507520E8-B7F4-4A5C-B63F-7726C9A62B27}" type="presParOf" srcId="{9835534B-35C5-49B0-8C68-6A01985416FE}" destId="{DF65EB13-2FA4-4850-A4EF-F7E15AA3A18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9E235-93FA-4761-A151-8A07F5DF5F8E}">
      <dsp:nvSpPr>
        <dsp:cNvPr id="0" name=""/>
        <dsp:cNvSpPr/>
      </dsp:nvSpPr>
      <dsp:spPr>
        <a:xfrm>
          <a:off x="0" y="82531"/>
          <a:ext cx="8305800" cy="327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Доходы бюджета Комсомольского городского бюджета за </a:t>
          </a:r>
          <a:r>
            <a:rPr lang="ru-RU" sz="1400" b="1" kern="1200" dirty="0" smtClean="0"/>
            <a:t>2019 </a:t>
          </a:r>
          <a:r>
            <a:rPr lang="ru-RU" sz="1400" b="1" kern="1200" dirty="0" smtClean="0"/>
            <a:t>год по видам доходов</a:t>
          </a:r>
          <a:endParaRPr lang="ru-RU" sz="1400" b="1" kern="1200" dirty="0"/>
        </a:p>
      </dsp:txBody>
      <dsp:txXfrm>
        <a:off x="0" y="82531"/>
        <a:ext cx="8305800" cy="327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73629-AD1B-4A25-B012-5A6BA8595F43}">
      <dsp:nvSpPr>
        <dsp:cNvPr id="0" name=""/>
        <dsp:cNvSpPr/>
      </dsp:nvSpPr>
      <dsp:spPr>
        <a:xfrm>
          <a:off x="0" y="0"/>
          <a:ext cx="8748463" cy="688172"/>
        </a:xfrm>
        <a:prstGeom prst="rect">
          <a:avLst/>
        </a:prstGeom>
        <a:solidFill>
          <a:schemeClr val="accent1"/>
        </a:solidFill>
        <a:ln w="400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baseline="0" dirty="0" smtClean="0">
              <a:solidFill>
                <a:schemeClr val="bg1"/>
              </a:solidFill>
              <a:latin typeface="Times New Roman" pitchFamily="18" charset="0"/>
            </a:rPr>
            <a:t>Распределение расходов бюджета КГП по разделам бюджетной классификации за 2019 год, тыс.руб.</a:t>
          </a:r>
          <a:endParaRPr lang="ru-RU" sz="1200" b="0" kern="1200" baseline="0" dirty="0">
            <a:solidFill>
              <a:schemeClr val="bg1"/>
            </a:solidFill>
            <a:latin typeface="Times New Roman" pitchFamily="18" charset="0"/>
          </a:endParaRPr>
        </a:p>
      </dsp:txBody>
      <dsp:txXfrm>
        <a:off x="0" y="0"/>
        <a:ext cx="8748463" cy="6881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21275-64BD-4C5D-9686-293D66345675}">
      <dsp:nvSpPr>
        <dsp:cNvPr id="0" name=""/>
        <dsp:cNvSpPr/>
      </dsp:nvSpPr>
      <dsp:spPr>
        <a:xfrm>
          <a:off x="0" y="16085"/>
          <a:ext cx="8229599" cy="673919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«Формирование современной городской среды на территории Комсомольского городского поселения на 2018-2022 годы»</a:t>
          </a:r>
          <a:endParaRPr lang="ru-RU" sz="1800" b="1" i="1" kern="1200" dirty="0"/>
        </a:p>
      </dsp:txBody>
      <dsp:txXfrm>
        <a:off x="0" y="16085"/>
        <a:ext cx="8229599" cy="6739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CAEAB-CA82-4503-905E-0768DFACCE89}">
      <dsp:nvSpPr>
        <dsp:cNvPr id="0" name=""/>
        <dsp:cNvSpPr/>
      </dsp:nvSpPr>
      <dsp:spPr>
        <a:xfrm>
          <a:off x="0" y="0"/>
          <a:ext cx="8064895" cy="5832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5000"/>
                <a:satMod val="250000"/>
              </a:schemeClr>
            </a:gs>
            <a:gs pos="49000">
              <a:schemeClr val="accent6">
                <a:tint val="50000"/>
                <a:satMod val="200000"/>
              </a:schemeClr>
            </a:gs>
            <a:gs pos="49100">
              <a:schemeClr val="accent6">
                <a:tint val="64000"/>
                <a:satMod val="160000"/>
              </a:schemeClr>
            </a:gs>
            <a:gs pos="92000">
              <a:schemeClr val="accent6">
                <a:tint val="50000"/>
                <a:satMod val="200000"/>
              </a:schemeClr>
            </a:gs>
            <a:gs pos="100000">
              <a:schemeClr val="accent6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6"/>
          </a:solidFill>
          <a:prstDash val="solid"/>
        </a:ln>
        <a:effectLst>
          <a:outerShdw blurRad="50800" dist="25000" dir="5400000" rotWithShape="0">
            <a:schemeClr val="accent6">
              <a:shade val="30000"/>
              <a:satMod val="150000"/>
              <a:alpha val="38000"/>
            </a:scheme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О проведении публичных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(общественных) обсуждений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по проекту решения Совета Комсомольского городского поселения "Об исполнении бюджета Комсомольского городского поселения за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2019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1"/>
            </a:rPr>
            <a:t>год"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/>
          </a:r>
          <a:br>
            <a:rPr lang="ru-RU" sz="1400" kern="1200" dirty="0" smtClean="0"/>
          </a:br>
          <a:r>
            <a:rPr lang="ru-RU" sz="1400" kern="1200" dirty="0" smtClean="0"/>
            <a:t>Предложения </a:t>
          </a:r>
          <a:r>
            <a:rPr lang="ru-RU" sz="1400" kern="1200" dirty="0" smtClean="0"/>
            <a:t>по проекту муниципального акта в письменной форме подаются в комиссию по проведению публичных слушаний. Обращаться по адресу: 155150, Ивановская область, г. Комсомольск, ул. 50 лет ВЛКСМ, д.2, приемная главы администрации Комсомольского муниципального района, телефон 4-11-78</a:t>
          </a:r>
          <a:br>
            <a:rPr lang="ru-RU" sz="1400" kern="1200" dirty="0" smtClean="0"/>
          </a:br>
          <a:endParaRPr lang="ru-RU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решения Совета Комсомольского городского поселения «Об исполнении бюджета Комсомольского городского поселения за </a:t>
          </a:r>
          <a:r>
            <a:rPr lang="ru-RU" sz="1400" kern="1200" dirty="0" smtClean="0"/>
            <a:t>2019 </a:t>
          </a:r>
          <a:r>
            <a:rPr lang="ru-RU" sz="1400" kern="1200" dirty="0" smtClean="0"/>
            <a:t>год»  размещен на официальном сайте финансового управления в сети интернет </a:t>
          </a:r>
          <a:r>
            <a:rPr lang="ru-RU" sz="1400" kern="1200" dirty="0" smtClean="0"/>
            <a:t>(</a:t>
          </a:r>
          <a:r>
            <a:rPr lang="en-US" sz="1400" kern="1200" dirty="0" smtClean="0">
              <a:solidFill>
                <a:schemeClr val="accent1">
                  <a:lumMod val="75000"/>
                </a:schemeClr>
              </a:solidFill>
              <a:hlinkClick xmlns:r="http://schemas.openxmlformats.org/officeDocument/2006/relationships" r:id="rId2"/>
            </a:rPr>
            <a:t>http://finkoms.ru/byudzhet-dlya-grazhdan.html</a:t>
          </a:r>
          <a:r>
            <a:rPr lang="ru-RU" sz="1400" kern="1200" dirty="0" smtClean="0"/>
            <a:t>).</a:t>
          </a:r>
          <a:endParaRPr lang="ru-RU" sz="1400" kern="1200" dirty="0" smtClean="0"/>
        </a:p>
      </dsp:txBody>
      <dsp:txXfrm>
        <a:off x="0" y="0"/>
        <a:ext cx="8064895" cy="5832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A72C4-5ECF-4A9D-8C28-A7531E7CCFB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4E8BD-909E-4984-9BAD-36B7BF2CA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11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4E8BD-909E-4984-9BAD-36B7BF2CAED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7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3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komsomolsk.ru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ail@finkoms.ivanovo.ru" TargetMode="External"/><Relationship Id="rId4" Type="http://schemas.openxmlformats.org/officeDocument/2006/relationships/hyperlink" Target="http://finkoms.ru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finkoms.ru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470025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3112" y="2204864"/>
            <a:ext cx="4911376" cy="4464496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/>
              <a:t>К </a:t>
            </a:r>
            <a:r>
              <a:rPr lang="ru-RU" sz="2600" b="1" dirty="0" smtClean="0"/>
              <a:t>проекту решения Совета Комсомольского городского поселения</a:t>
            </a:r>
            <a:endParaRPr lang="ru-RU" sz="2600" b="1" dirty="0"/>
          </a:p>
          <a:p>
            <a:r>
              <a:rPr lang="ru-RU" sz="2600" b="1" dirty="0"/>
              <a:t>«</a:t>
            </a:r>
            <a:r>
              <a:rPr lang="ru-RU" sz="2600" b="1" dirty="0" smtClean="0"/>
              <a:t>Об исполнении бюджета Комсомольского городского поселения за </a:t>
            </a:r>
            <a:r>
              <a:rPr lang="ru-RU" sz="2600" b="1" u="sng" dirty="0" smtClean="0"/>
              <a:t>2019</a:t>
            </a:r>
            <a:r>
              <a:rPr lang="ru-RU" sz="2600" b="1" dirty="0" smtClean="0"/>
              <a:t> год»</a:t>
            </a:r>
            <a:endParaRPr lang="ru-RU" sz="2600" b="1" dirty="0"/>
          </a:p>
          <a:p>
            <a:endParaRPr lang="ru-RU" dirty="0"/>
          </a:p>
          <a:p>
            <a:r>
              <a:rPr lang="ru-RU" sz="2100" b="1" dirty="0" smtClean="0">
                <a:solidFill>
                  <a:srgbClr val="CBF9F1"/>
                </a:solidFill>
              </a:rPr>
              <a:t>Финансовое управление Администрации Комсомольского муниципального района</a:t>
            </a:r>
            <a:endParaRPr lang="ru-RU" sz="2100" dirty="0">
              <a:solidFill>
                <a:srgbClr val="CBF9F1"/>
              </a:solidFill>
            </a:endParaRPr>
          </a:p>
          <a:p>
            <a:r>
              <a:rPr lang="en-US" sz="2100" b="1" dirty="0" smtClean="0">
                <a:solidFill>
                  <a:srgbClr val="CBF9F1"/>
                </a:solidFill>
              </a:rPr>
              <a:t>mail@finkoms.ivanovo.ru</a:t>
            </a:r>
            <a:r>
              <a:rPr lang="ru-RU" sz="2100" b="1" dirty="0" smtClean="0">
                <a:solidFill>
                  <a:srgbClr val="CBF9F1"/>
                </a:solidFill>
              </a:rPr>
              <a:t>, </a:t>
            </a:r>
            <a:r>
              <a:rPr lang="ru-RU" sz="2100" b="1" dirty="0">
                <a:solidFill>
                  <a:srgbClr val="CBF9F1"/>
                </a:solidFill>
              </a:rPr>
              <a:t>тел. </a:t>
            </a:r>
            <a:r>
              <a:rPr lang="ru-RU" sz="2100" b="1" dirty="0" smtClean="0">
                <a:solidFill>
                  <a:srgbClr val="CBF9F1"/>
                </a:solidFill>
              </a:rPr>
              <a:t>(49352</a:t>
            </a:r>
            <a:r>
              <a:rPr lang="en-US" sz="2100" b="1" dirty="0" smtClean="0">
                <a:solidFill>
                  <a:srgbClr val="CBF9F1"/>
                </a:solidFill>
              </a:rPr>
              <a:t>)</a:t>
            </a:r>
            <a:r>
              <a:rPr lang="ru-RU" sz="2100" b="1" dirty="0" smtClean="0">
                <a:solidFill>
                  <a:srgbClr val="CBF9F1"/>
                </a:solidFill>
              </a:rPr>
              <a:t>42361</a:t>
            </a:r>
            <a:endParaRPr lang="ru-RU" sz="2100" b="1" dirty="0">
              <a:solidFill>
                <a:srgbClr val="CBF9F1"/>
              </a:solidFill>
            </a:endParaRPr>
          </a:p>
          <a:p>
            <a:r>
              <a:rPr lang="ru-RU" sz="2100" b="1" dirty="0" smtClean="0">
                <a:solidFill>
                  <a:srgbClr val="CBF9F1"/>
                </a:solidFill>
              </a:rPr>
              <a:t>155150,Ивановская </a:t>
            </a:r>
            <a:r>
              <a:rPr lang="ru-RU" sz="2100" b="1" dirty="0">
                <a:solidFill>
                  <a:srgbClr val="CBF9F1"/>
                </a:solidFill>
              </a:rPr>
              <a:t>область, </a:t>
            </a:r>
            <a:r>
              <a:rPr lang="ru-RU" sz="2100" b="1" dirty="0" smtClean="0">
                <a:solidFill>
                  <a:srgbClr val="CBF9F1"/>
                </a:solidFill>
              </a:rPr>
              <a:t>г.Комсомольск, ул.50 лет ВЛКСМ, д.2</a:t>
            </a:r>
            <a:endParaRPr lang="ru-RU" sz="2100" b="1" dirty="0">
              <a:solidFill>
                <a:srgbClr val="CBF9F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V:\Нерушева Е.А\220305_900.jpg"/>
          <p:cNvPicPr>
            <a:picLocks noChangeAspect="1" noChangeArrowheads="1"/>
          </p:cNvPicPr>
          <p:nvPr/>
        </p:nvPicPr>
        <p:blipFill>
          <a:blip r:embed="rId2" cstate="print"/>
          <a:srcRect r="40420"/>
          <a:stretch>
            <a:fillRect/>
          </a:stretch>
        </p:blipFill>
        <p:spPr bwMode="auto">
          <a:xfrm>
            <a:off x="251520" y="2060848"/>
            <a:ext cx="3816424" cy="4355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922114"/>
          </a:xfrm>
        </p:spPr>
        <p:txBody>
          <a:bodyPr>
            <a:noAutofit/>
          </a:bodyPr>
          <a:lstStyle/>
          <a:p>
            <a:r>
              <a:rPr lang="ru-RU" sz="28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Исполнение бюджета </a:t>
            </a:r>
            <a:r>
              <a:rPr lang="ru-RU" sz="2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Комсомольского городского поселения </a:t>
            </a:r>
            <a:r>
              <a:rPr lang="ru-RU" sz="28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за </a:t>
            </a:r>
            <a:r>
              <a:rPr lang="ru-RU" sz="28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2019 </a:t>
            </a:r>
            <a:r>
              <a:rPr lang="ru-RU" sz="28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0482923"/>
              </p:ext>
            </p:extLst>
          </p:nvPr>
        </p:nvGraphicFramePr>
        <p:xfrm>
          <a:off x="1416134" y="1268760"/>
          <a:ext cx="6264697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5752"/>
                <a:gridCol w="1211302"/>
                <a:gridCol w="1503527"/>
                <a:gridCol w="1754116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Плановое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Фактическое значение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</a:rPr>
                        <a:t>% исполнения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Доходы,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66490,0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60173,5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Расходы,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тыс.руб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78091,4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66706,5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4" descr="C:\Users\User\Desktop\фото\1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49679"/>
            <a:ext cx="2402383" cy="15991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/>
        </p:nvGraphicFramePr>
        <p:xfrm>
          <a:off x="323528" y="3356992"/>
          <a:ext cx="59766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560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2492897"/>
          <a:ext cx="8352928" cy="864096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МУНИЦИПАЛЬНЫЙ ДОЛГ КОМСОМОЛЬСКОГО </a:t>
                      </a:r>
                      <a:r>
                        <a:rPr lang="ru-RU" sz="1600" b="1" cap="all" dirty="0" smtClean="0">
                          <a:latin typeface="Calibri"/>
                          <a:ea typeface="Calibri"/>
                          <a:cs typeface="Times New Roman"/>
                        </a:rPr>
                        <a:t>ГОРОДСКОГО ПОСЕЛЕНИЯ </a:t>
                      </a:r>
                      <a:r>
                        <a:rPr lang="ru-RU" sz="1600" b="1" cap="all" dirty="0">
                          <a:latin typeface="Calibri"/>
                          <a:ea typeface="Calibri"/>
                          <a:cs typeface="Times New Roman"/>
                        </a:rPr>
                        <a:t>– ОБЯЗАТЕЛЬСТВА ПО ВОЗВРАТУ ВЗЯТЫХ В ДОЛГ ДЕНЕЖНЫХ СРЕДСТВ И ПО ПРЕДОСТАВЛЕННЫМ МУНИЦИПАЛЬНЫМ ГАРАНТИЯМ -  </a:t>
                      </a:r>
                      <a:r>
                        <a:rPr lang="ru-RU" sz="1600" b="1" cap="all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600" b="1" cap="all" baseline="0" dirty="0" smtClean="0">
                          <a:latin typeface="Calibri"/>
                          <a:ea typeface="Calibri"/>
                          <a:cs typeface="Times New Roman"/>
                        </a:rPr>
                        <a:t> 600,00 тыс.руб.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07" marR="56007" marT="0" marB="0">
                    <a:lnL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4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27784" y="836712"/>
          <a:ext cx="6264696" cy="5779549"/>
        </p:xfrm>
        <a:graphic>
          <a:graphicData uri="http://schemas.openxmlformats.org/drawingml/2006/table">
            <a:tbl>
              <a:tblPr/>
              <a:tblGrid>
                <a:gridCol w="3416409"/>
                <a:gridCol w="124050"/>
                <a:gridCol w="2724237"/>
              </a:tblGrid>
              <a:tr h="1536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ЦЕЛИ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ФИНАНСИРОВАНИЕ ДЕФИЦИТА БЮДЖЕТА КОМСОМОЛЬСКОГО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– 6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600,00 тыс.руб.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ПОГАШЕНИЕ ДОЛГОВЫХ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ОБЯЗАТЕЛЬСТВ – 95 835,61 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>
                          <a:latin typeface="Times New Roman"/>
                          <a:ea typeface="Calibri"/>
                          <a:cs typeface="Times New Roman"/>
                        </a:rPr>
                        <a:t>СПОСОБЫ ЗАИМСТВОВАНИЙ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 ПРИВЛЕЧЕНИЕ КРЕДИТОВ БАНКОВ – 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 6 600,0 тыс.руб.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-КРЕДИТЫ ИЗ ОБЛАСТНОГО БЮДЖЕТА –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-КРЕДИТЫ ИЗ БЮДЖЕТА</a:t>
                      </a:r>
                      <a:r>
                        <a:rPr lang="ru-RU" sz="10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РАЙОНА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996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12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Предельные объемы муниципального долга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 регулируются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Бюджетным кодексом Российской Федерации.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Муниципальный долг не должен превышать собственные доходы бюджета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Расходы на обслуживание муниципального долга (уплата процентов по займам) не может превышать 15% расходов бюджета за исключением субвенций из областного бюджета.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году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расходы </a:t>
                      </a:r>
                      <a:r>
                        <a:rPr lang="ru-RU" sz="1200" b="1" cap="all" dirty="0">
                          <a:latin typeface="Times New Roman"/>
                          <a:ea typeface="Calibri"/>
                          <a:cs typeface="Times New Roman"/>
                        </a:rPr>
                        <a:t>на обслуживание муниципального долга в бюджете КОМСОМОЛЬСКОГО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ГОРОДСКОГО ПОСЕЛЕНИЯ</a:t>
                      </a:r>
                      <a:r>
                        <a:rPr lang="ru-RU" sz="1200" b="1" cap="all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предусмотрены в сумме 95</a:t>
                      </a:r>
                      <a:r>
                        <a:rPr lang="ru-RU" sz="1200" b="1" cap="all" baseline="0" dirty="0" smtClean="0">
                          <a:latin typeface="Times New Roman"/>
                          <a:ea typeface="Calibri"/>
                          <a:cs typeface="Times New Roman"/>
                        </a:rPr>
                        <a:t>,8</a:t>
                      </a:r>
                      <a:r>
                        <a:rPr lang="ru-RU" sz="12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 тыс.руб</a:t>
                      </a:r>
                      <a:r>
                        <a:rPr lang="ru-RU" sz="1000" b="1" cap="all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18" marR="47718" marT="0" marB="0" anchor="ctr">
                    <a:lnL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F49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3" name="Рисунок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333625" cy="1751013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103257"/>
            <a:ext cx="8659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МУНИЦИПАЛЬНЫЙ ДОЛГ КОМСОМОЛЬСКОГО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ГОРОДСКОГО ПОСЕЛЕНИЯ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2019г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576064"/>
          </a:xfrm>
        </p:spPr>
        <p:txBody>
          <a:bodyPr>
            <a:noAutofit/>
          </a:bodyPr>
          <a:lstStyle/>
          <a:p>
            <a:r>
              <a:rPr lang="ru-RU" sz="2500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Доходы бюджета </a:t>
            </a:r>
            <a:r>
              <a:rPr lang="ru-RU" sz="25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Комсомольского городского поселения</a:t>
            </a:r>
            <a:endParaRPr lang="ru-RU" sz="2500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052736"/>
            <a:ext cx="2520280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25313" y="1052736"/>
            <a:ext cx="2520280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Неналоговые доходы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0192" y="1052736"/>
            <a:ext cx="2520280" cy="864096"/>
          </a:xfrm>
          <a:prstGeom prst="round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167" y="1976792"/>
            <a:ext cx="2525819" cy="102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доходы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212976"/>
            <a:ext cx="2525819" cy="6480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имущество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077072"/>
            <a:ext cx="2525819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по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подакцизным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товарам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95536" y="5301208"/>
            <a:ext cx="2525819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2002090"/>
            <a:ext cx="2880320" cy="634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имущества, находящегося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2708921"/>
            <a:ext cx="2880320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земельных участков, находящихся в муниципальной собственности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2865810" cy="5040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6134682" y="2002090"/>
            <a:ext cx="2851300" cy="838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Российской Федерации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34682" y="3027895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Бюджетам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бюджетной системы 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(межбюджетные</a:t>
            </a:r>
          </a:p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субсидии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34682" y="4139192"/>
            <a:ext cx="2851300" cy="10089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бюджетам бюджетной системы РФ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52428" y="5301208"/>
            <a:ext cx="2851300" cy="758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31840" y="4005064"/>
            <a:ext cx="288032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131840" y="4581128"/>
            <a:ext cx="2880320" cy="100811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муниципальной собственности (за исключением движимого имущества муниципальных унитарных предприятий, в т.ч. казенных)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03848" y="5805264"/>
            <a:ext cx="2808312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поступления от денежных взысканий (штрафов) и иных сумм в возмещение ущерба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pbs.twimg.com/media/D62UsBcW4AIty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1154683" cy="691655"/>
          </a:xfrm>
          <a:prstGeom prst="rect">
            <a:avLst/>
          </a:prstGeom>
          <a:noFill/>
        </p:spPr>
      </p:pic>
      <p:sp>
        <p:nvSpPr>
          <p:cNvPr id="44036" name="AutoShape 4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https://estatesale.com.ua/wp-content/uploads/2017/04/wpid-18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40" name="Picture 8" descr="https://znaj.ua/images/2016/07/28/52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12976"/>
            <a:ext cx="864096" cy="576064"/>
          </a:xfrm>
          <a:prstGeom prst="rect">
            <a:avLst/>
          </a:prstGeom>
          <a:noFill/>
        </p:spPr>
      </p:pic>
      <p:pic>
        <p:nvPicPr>
          <p:cNvPr id="44042" name="Picture 10" descr="https://www.2do2go.ru/uploads/30fbacc2ac7305d8bca300b61a88211f_w875_h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060848"/>
            <a:ext cx="1368152" cy="938161"/>
          </a:xfrm>
          <a:prstGeom prst="rect">
            <a:avLst/>
          </a:prstGeom>
          <a:noFill/>
        </p:spPr>
      </p:pic>
      <p:pic>
        <p:nvPicPr>
          <p:cNvPr id="44044" name="Picture 12" descr="https://st.joinsport.io/news/1007650/5bf2572a779ee_910x6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068960"/>
            <a:ext cx="1224136" cy="889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66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432048"/>
          </a:xfrm>
        </p:spPr>
        <p:txBody>
          <a:bodyPr>
            <a:normAutofit/>
          </a:bodyPr>
          <a:lstStyle/>
          <a:p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Структура налоговых доходов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2018-2019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гг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</a:rPr>
              <a:t>,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832" y="38610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Исполнение по налоговым доходам бюджета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КГП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2019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год,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млн.руб.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755576" y="620688"/>
          <a:ext cx="79928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67544" y="4221088"/>
          <a:ext cx="7920880" cy="228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817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704088"/>
          <a:ext cx="8305800" cy="49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412776"/>
          <a:ext cx="8280920" cy="4859931"/>
        </p:xfrm>
        <a:graphic>
          <a:graphicData uri="http://schemas.openxmlformats.org/drawingml/2006/table">
            <a:tbl>
              <a:tblPr/>
              <a:tblGrid>
                <a:gridCol w="1728192"/>
                <a:gridCol w="1214490"/>
                <a:gridCol w="669158"/>
                <a:gridCol w="661095"/>
                <a:gridCol w="669158"/>
                <a:gridCol w="403108"/>
                <a:gridCol w="487447"/>
                <a:gridCol w="720080"/>
                <a:gridCol w="1728192"/>
              </a:tblGrid>
              <a:tr h="333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КБК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2019 год, руб.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фактических значений показателей доходов от их первоначально утвержденных  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Причины отклонений фактических значений показателей расходов от  первоначально утвержденных 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(указываются причины, если отклонение 5% и более)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1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2019 год (Решение № 229 от 13.12.2018 в первоначальной редакции), руб.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2019 год (Решение № 229 от 13.12.2018 в редакции от 25.12.2019 № 308), руб.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первоначальному плану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2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503" marR="3503" marT="350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10000000000000000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47 869 717,00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52 773 401,03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46 161 761,56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96,4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87,5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-1 707 955,44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10102000010000110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39 348 000,00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39 348 000,00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38 083 984,44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96,8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96,8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-1 264 015,56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10302000010000110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927 517,00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1 039 924,27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1 036 381,95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111,7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99,7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108 864,95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плана произведено по данным главного администратора доходов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92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10503000010000110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4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10601000000000100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1 150 000,00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1 150 000,00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1 316 733,55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114,5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114,5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166 733,55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Первоначальный план предоставлен главным администратором доходов-МИ ФНС России № 2 по Ивановской области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43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10606000000000100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3 250 000,00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3 250 000,00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1 950 878,52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60,0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60,0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-1 299 121,48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Первоначальный план предоставлен главным администратором доходов-МИ ФНС России № 2 по Ивановской области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4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сдачи в аренду имущества, находящегося в государственной и муниципальной собственности 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11105000000000120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2 489 700,00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2 489 438,70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2 387 948,22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95,9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95,9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-101 751,78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от государственных и муниципальных унитарных предприятий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11107000000000120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6" y="404662"/>
          <a:ext cx="8496945" cy="6120681"/>
        </p:xfrm>
        <a:graphic>
          <a:graphicData uri="http://schemas.openxmlformats.org/drawingml/2006/table">
            <a:tbl>
              <a:tblPr/>
              <a:tblGrid>
                <a:gridCol w="2091681"/>
                <a:gridCol w="878994"/>
                <a:gridCol w="675524"/>
                <a:gridCol w="667385"/>
                <a:gridCol w="675524"/>
                <a:gridCol w="398803"/>
                <a:gridCol w="406941"/>
                <a:gridCol w="634829"/>
                <a:gridCol w="2067264"/>
              </a:tblGrid>
              <a:tr h="163838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11109000000000100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591 000,00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591 000,00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359 356,31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60,8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60,8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-231 643,69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11301000000000130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113 500,00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904 377,00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809 033,00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712,8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89,5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695 533,00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11402000000000000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3 787 567,27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1 585,80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0,0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1 585,80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11406000000000430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150 593,79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155 738,35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103,4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155 738,35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4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Денежные взыскания (штрафы) за нарушение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11633000000000140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62 500,00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60 121,42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96,2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60 121,42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поступления от денежных взысканий (штрафов) и иных сумм в возмещение ущерба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11690000000000140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20000000000000000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9 209 385,00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13 716 553,08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14 011 754,20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152,1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102,2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4 802 369,20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 счет дополнительных поступлений безвозмездных поступлений в течении года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404664"/>
          <a:ext cx="8136903" cy="3417152"/>
        </p:xfrm>
        <a:graphic>
          <a:graphicData uri="http://schemas.openxmlformats.org/drawingml/2006/table">
            <a:tbl>
              <a:tblPr/>
              <a:tblGrid>
                <a:gridCol w="2003050"/>
                <a:gridCol w="877270"/>
                <a:gridCol w="648072"/>
                <a:gridCol w="648072"/>
                <a:gridCol w="648072"/>
                <a:gridCol w="432048"/>
                <a:gridCol w="360040"/>
                <a:gridCol w="576064"/>
                <a:gridCol w="1944215"/>
              </a:tblGrid>
              <a:tr h="326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20210000000000150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6 805 470,00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6 827 220,00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6 827 220,00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100,3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100,0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21 750,00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1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20220000000000150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2 403 915,00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6 886 519,78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6 853 891,96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285,1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99,5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4 449 976,96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20230000000000150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2 813,30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2 281,50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81,1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2 281,50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34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бюджетов городских поселений от возврата  организациями остатков субсидий прошлых лет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21800000000000150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328 360,74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328 360,74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1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21905000050000150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0,00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-  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бюджета - Всего</a:t>
                      </a:r>
                    </a:p>
                  </a:txBody>
                  <a:tcPr marL="3503" marR="3503" marT="35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85000000000000000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57 079 102,00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66 489 954,11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60 173 515,76</a:t>
                      </a:r>
                    </a:p>
                  </a:txBody>
                  <a:tcPr marL="3503" marR="3503" marT="3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105,4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90,5 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3 094 413,76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503" marR="3503" marT="3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неналоговых доходов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2018-2019 гг.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610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Исполнение по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неналоговым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доходам бюджета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КГП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за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2019 год, </a:t>
            </a:r>
            <a:r>
              <a:rPr lang="ru-RU" dirty="0" err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млн.руб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23528" y="4409728"/>
          <a:ext cx="86409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67544" y="692696"/>
          <a:ext cx="835292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66888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Структура безвозмездных поступлений в бюджет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КГП </a:t>
            </a:r>
            <a:r>
              <a:rPr lang="ru-RU" sz="21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в </a:t>
            </a:r>
            <a:r>
              <a:rPr lang="ru-RU" sz="21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2018-2019 гг.</a:t>
            </a:r>
            <a:endParaRPr lang="ru-RU" sz="21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3509959"/>
              </p:ext>
            </p:extLst>
          </p:nvPr>
        </p:nvGraphicFramePr>
        <p:xfrm>
          <a:off x="4644008" y="1124744"/>
          <a:ext cx="4499992" cy="204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386104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Исполнение по </a:t>
            </a:r>
            <a:r>
              <a:rPr lang="ru-RU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безвозмездным поступлениям в бюджет КГП за 2019 </a:t>
            </a:r>
            <a:r>
              <a:rPr lang="ru-RU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год, </a:t>
            </a:r>
            <a:r>
              <a:rPr lang="ru-RU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тыс.руб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692696"/>
          <a:ext cx="9143999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395537" y="4149079"/>
          <a:ext cx="8280920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2218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8072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Расходы бюджета </a:t>
            </a:r>
            <a:r>
              <a:rPr lang="ru-RU" sz="2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Комсомольского городского поселения</a:t>
            </a:r>
            <a:endParaRPr lang="ru-RU" sz="2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53" name="Рисунок 32" descr="slide23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5589240"/>
            <a:ext cx="1985675" cy="1080120"/>
          </a:xfrm>
          <a:prstGeom prst="rect">
            <a:avLst/>
          </a:prstGeom>
          <a:noFill/>
        </p:spPr>
      </p:pic>
      <p:pic>
        <p:nvPicPr>
          <p:cNvPr id="23562" name="Рисунок 2" descr="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2708920"/>
            <a:ext cx="1939225" cy="1224136"/>
          </a:xfrm>
          <a:prstGeom prst="rect">
            <a:avLst/>
          </a:prstGeom>
          <a:noFill/>
        </p:spPr>
      </p:pic>
      <p:pic>
        <p:nvPicPr>
          <p:cNvPr id="23556" name="Рисунок 9" descr="2769890274_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97152"/>
            <a:ext cx="1656184" cy="1301024"/>
          </a:xfrm>
          <a:prstGeom prst="rect">
            <a:avLst/>
          </a:prstGeom>
          <a:noFill/>
        </p:spPr>
      </p:pic>
      <p:pic>
        <p:nvPicPr>
          <p:cNvPr id="23554" name="Рисунок 1" descr="9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717032"/>
            <a:ext cx="1504950" cy="857250"/>
          </a:xfrm>
          <a:prstGeom prst="rect">
            <a:avLst/>
          </a:prstGeom>
          <a:noFill/>
        </p:spPr>
      </p:pic>
      <p:pic>
        <p:nvPicPr>
          <p:cNvPr id="23560" name="Рисунок 10" descr="dace20fb37b63309b70fd901256ab28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9568" y="2708920"/>
            <a:ext cx="2081430" cy="1224136"/>
          </a:xfrm>
          <a:prstGeom prst="rect">
            <a:avLst/>
          </a:prstGeom>
          <a:noFill/>
        </p:spPr>
      </p:pic>
      <p:pic>
        <p:nvPicPr>
          <p:cNvPr id="23561" name="Рисунок 13" descr="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1628800"/>
            <a:ext cx="1961562" cy="1237357"/>
          </a:xfrm>
          <a:prstGeom prst="rect">
            <a:avLst/>
          </a:prstGeom>
          <a:noFill/>
        </p:spPr>
      </p:pic>
      <p:pic>
        <p:nvPicPr>
          <p:cNvPr id="23555" name="Рисунок 6" descr="203739-frederika_1400x1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2764" y="4941168"/>
            <a:ext cx="1820434" cy="1368152"/>
          </a:xfrm>
          <a:prstGeom prst="rect">
            <a:avLst/>
          </a:prstGeom>
          <a:noFill/>
        </p:spPr>
      </p:pic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4427984" y="2996952"/>
            <a:ext cx="504056" cy="624458"/>
          </a:xfrm>
          <a:prstGeom prst="upArrow">
            <a:avLst>
              <a:gd name="adj1" fmla="val 50000"/>
              <a:gd name="adj2" fmla="val 341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4427984" y="4797152"/>
            <a:ext cx="491108" cy="666750"/>
          </a:xfrm>
          <a:prstGeom prst="downArrow">
            <a:avLst>
              <a:gd name="adj1" fmla="val 50000"/>
              <a:gd name="adj2" fmla="val 397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148064" y="2924944"/>
            <a:ext cx="704850" cy="6667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10800000">
            <a:off x="3275856" y="4725144"/>
            <a:ext cx="936104" cy="792088"/>
          </a:xfrm>
          <a:custGeom>
            <a:avLst/>
            <a:gdLst>
              <a:gd name="G0" fmla="+- 14383 0 0"/>
              <a:gd name="G1" fmla="+- 3529 0 0"/>
              <a:gd name="G2" fmla="+- 12158 0 3529"/>
              <a:gd name="G3" fmla="+- G2 0 3529"/>
              <a:gd name="G4" fmla="*/ G3 32768 32059"/>
              <a:gd name="G5" fmla="*/ G4 1 2"/>
              <a:gd name="G6" fmla="+- 21600 0 14383"/>
              <a:gd name="G7" fmla="*/ G6 3529 6079"/>
              <a:gd name="G8" fmla="+- G7 14383 0"/>
              <a:gd name="T0" fmla="*/ 14383 w 21600"/>
              <a:gd name="T1" fmla="*/ 0 h 21600"/>
              <a:gd name="T2" fmla="*/ 14383 w 21600"/>
              <a:gd name="T3" fmla="*/ 12158 h 21600"/>
              <a:gd name="T4" fmla="*/ 260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383" y="0"/>
                </a:lnTo>
                <a:lnTo>
                  <a:pt x="14383" y="3529"/>
                </a:lnTo>
                <a:lnTo>
                  <a:pt x="12427" y="3529"/>
                </a:lnTo>
                <a:cubicBezTo>
                  <a:pt x="5564" y="3529"/>
                  <a:pt x="0" y="7392"/>
                  <a:pt x="0" y="12158"/>
                </a:cubicBezTo>
                <a:lnTo>
                  <a:pt x="0" y="21600"/>
                </a:lnTo>
                <a:lnTo>
                  <a:pt x="5213" y="21600"/>
                </a:lnTo>
                <a:lnTo>
                  <a:pt x="5213" y="12158"/>
                </a:lnTo>
                <a:cubicBezTo>
                  <a:pt x="5213" y="10209"/>
                  <a:pt x="8443" y="8629"/>
                  <a:pt x="12427" y="8629"/>
                </a:cubicBezTo>
                <a:lnTo>
                  <a:pt x="14383" y="8629"/>
                </a:lnTo>
                <a:lnTo>
                  <a:pt x="14383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 rot="5400000">
            <a:off x="5273030" y="4744194"/>
            <a:ext cx="704850" cy="6667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 rot="16200000">
            <a:off x="3381201" y="2891606"/>
            <a:ext cx="714375" cy="78105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323528" y="544100"/>
            <a:ext cx="820891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34871" y="1052736"/>
            <a:ext cx="4074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расходуются средства бюджета?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351838" cy="792163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Что такое бюджет для граждан?</a:t>
            </a:r>
            <a:endParaRPr lang="ru-RU" sz="4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980728"/>
            <a:ext cx="6048672" cy="596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1600" b="1" dirty="0">
                <a:latin typeface="Trebuchet MS" pitchFamily="34" charset="0"/>
              </a:rPr>
              <a:t>Уважаемые  жители </a:t>
            </a:r>
            <a:r>
              <a:rPr lang="ru-RU" sz="1600" b="1" dirty="0" smtClean="0">
                <a:latin typeface="Trebuchet MS" pitchFamily="34" charset="0"/>
              </a:rPr>
              <a:t>г. Комсомольск и Комсомольского района! </a:t>
            </a:r>
            <a:r>
              <a:rPr lang="ru-RU" sz="1600" dirty="0" smtClean="0">
                <a:latin typeface="Trebuchet MS" pitchFamily="34" charset="0"/>
              </a:rPr>
              <a:t>         </a:t>
            </a:r>
            <a:endParaRPr lang="ru-RU" sz="1600" dirty="0">
              <a:latin typeface="Trebuchet MS" pitchFamily="34" charset="0"/>
            </a:endParaRP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Сегодня большое внимание уделяется теме информационной открытости, и прежде всего в сфере бюджетной политики. Эффективное использование бюджетных средств на благо </a:t>
            </a:r>
            <a:r>
              <a:rPr lang="ru-RU" sz="1500" dirty="0" smtClean="0">
                <a:latin typeface="Trebuchet MS" pitchFamily="34" charset="0"/>
              </a:rPr>
              <a:t>города и района</a:t>
            </a:r>
            <a:r>
              <a:rPr lang="ru-RU" sz="1500" dirty="0">
                <a:latin typeface="Trebuchet MS" pitchFamily="34" charset="0"/>
              </a:rPr>
              <a:t>, с учетом приоритетов, определяемых жителями,  недопустимость коррупции - важнейшие задачи, которые необходимо решать, объединяя усилия.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«Бюджет для граждан»</a:t>
            </a:r>
            <a:r>
              <a:rPr lang="en-US" sz="1500" dirty="0">
                <a:latin typeface="Trebuchet MS" pitchFamily="34" charset="0"/>
              </a:rPr>
              <a:t> </a:t>
            </a:r>
            <a:r>
              <a:rPr lang="ru-RU" sz="1500" dirty="0">
                <a:latin typeface="Trebuchet MS" pitchFamily="34" charset="0"/>
              </a:rPr>
              <a:t>познакомит вас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основными условиями формирования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источниками доходов и обоснованиями расходов бюджета.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 Эта информация позволит каждому жителю самостоятельно разобраться, каким образом расходуются бюджетные средства, какие задачи решаются при помощи этих средств, и как бюджетная политика влияет на развитие </a:t>
            </a:r>
            <a:r>
              <a:rPr lang="ru-RU" sz="1500" dirty="0" smtClean="0">
                <a:latin typeface="Trebuchet MS" pitchFamily="34" charset="0"/>
              </a:rPr>
              <a:t>городского поселения, </a:t>
            </a:r>
            <a:r>
              <a:rPr lang="ru-RU" sz="1500" dirty="0">
                <a:latin typeface="Trebuchet MS" pitchFamily="34" charset="0"/>
              </a:rPr>
              <a:t>на улучшение качества жизни населения. </a:t>
            </a:r>
          </a:p>
          <a:p>
            <a:pPr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1500" dirty="0">
                <a:latin typeface="Trebuchet MS" pitchFamily="34" charset="0"/>
              </a:rPr>
              <a:t>         Уже сегодня информация о всех стадиях бюджетного процесса, о плановых показателях бюджета </a:t>
            </a:r>
            <a:r>
              <a:rPr lang="ru-RU" sz="1500" dirty="0" smtClean="0">
                <a:latin typeface="Trebuchet MS" pitchFamily="34" charset="0"/>
              </a:rPr>
              <a:t>городского поселения  </a:t>
            </a:r>
            <a:r>
              <a:rPr lang="ru-RU" sz="1500" dirty="0">
                <a:latin typeface="Trebuchet MS" pitchFamily="34" charset="0"/>
              </a:rPr>
              <a:t>и его исполнении доступна для всех заинтересованных пользователей и размещается на официальном сайте </a:t>
            </a:r>
            <a:r>
              <a:rPr lang="ru-RU" sz="1500" dirty="0" smtClean="0">
                <a:latin typeface="Trebuchet MS" pitchFamily="34" charset="0"/>
              </a:rPr>
              <a:t>финансового управления Администрации Комсомольского муниципального района.</a:t>
            </a:r>
            <a:endParaRPr lang="ru-RU" sz="1500" dirty="0">
              <a:latin typeface="Trebuchet MS" pitchFamily="34" charset="0"/>
            </a:endParaRPr>
          </a:p>
        </p:txBody>
      </p:sp>
      <p:pic>
        <p:nvPicPr>
          <p:cNvPr id="6" name="Рисунок 5" descr="5ca44c65b1b7ebfac6d96acb77a4ad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544819" cy="2141041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03389"/>
            <a:ext cx="2592287" cy="23111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8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260648"/>
          <a:ext cx="87484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19" y="1196756"/>
          <a:ext cx="8640962" cy="5472608"/>
        </p:xfrm>
        <a:graphic>
          <a:graphicData uri="http://schemas.openxmlformats.org/drawingml/2006/table">
            <a:tbl>
              <a:tblPr/>
              <a:tblGrid>
                <a:gridCol w="2035385"/>
                <a:gridCol w="452309"/>
                <a:gridCol w="753845"/>
                <a:gridCol w="753845"/>
                <a:gridCol w="782114"/>
                <a:gridCol w="452309"/>
                <a:gridCol w="452309"/>
                <a:gridCol w="584231"/>
                <a:gridCol w="2374615"/>
              </a:tblGrid>
              <a:tr h="27005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93" marR="3993" marT="3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93" marR="3993" marT="3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93" marR="3993" marT="3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93" marR="3993" marT="3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93" marR="3993" marT="3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93" marR="3993" marT="3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93" marR="3993" marT="3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993" marR="3993" marT="3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(руб.)</a:t>
                      </a:r>
                    </a:p>
                  </a:txBody>
                  <a:tcPr marL="3993" marR="3993" marT="39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Раздел/подраздел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 2019 год, руб.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Отклонение фактических значений показателей доходов от их первоначально утвержденных  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Причины отклонений фактических значений показателей расходов от их первоначально утвержденных  </a:t>
                      </a:r>
                      <a:b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(указываются причины, если отклонение 5% и более)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2019 год (Решение №229 от 13.12.2018 в первоначальной редакции), руб.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на 2019 год (Решение № 229 от 13.12.2018 в редакции от 25.12.2019 № 308), руб.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первоначальному плану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`0100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833 800,00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687 190,32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598 098,26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71,7%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-235 701,7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832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`0105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2 813,30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2 281,50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81,1%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2 281,5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`0113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833 800,00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684 377,02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595 816,76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71,5%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87,1%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-237 983,2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`0300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463 100,00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537 570,05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497 781,05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107,5%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92,6%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34 681,1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Экономия по данному разделу объясняется отсутствием расходов по предупреждению и ликвидации последствий ЧС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6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`0309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463 100,00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532 974,09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493 185,09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106,5%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92,5%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30 085,1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Оеспечение пожарной безопасности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`0310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4 595,96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4 595,96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4 596,0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`0400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2 592 450,00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5 520 887,22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5 450 723,06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210,3%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98,7%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2 858 273,1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Выделение дополнительных ассигнований из областного бюджета на ремонт улично-дорожной сети в г.Комсомольск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0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 и рыболовство 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`0405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48 000,00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48 000,00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48 000,0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`0409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2 262 950,00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5 201 914,68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5 182 162,68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2 919 212,7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`0412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329 500,00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270 972,54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220 560,38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66,9%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81,4%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-108 939,6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2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404666"/>
          <a:ext cx="8352928" cy="4536503"/>
        </p:xfrm>
        <a:graphic>
          <a:graphicData uri="http://schemas.openxmlformats.org/drawingml/2006/table">
            <a:tbl>
              <a:tblPr/>
              <a:tblGrid>
                <a:gridCol w="1969687"/>
                <a:gridCol w="437707"/>
                <a:gridCol w="720395"/>
                <a:gridCol w="729514"/>
                <a:gridCol w="756871"/>
                <a:gridCol w="437707"/>
                <a:gridCol w="437707"/>
                <a:gridCol w="565373"/>
                <a:gridCol w="2297967"/>
              </a:tblGrid>
              <a:tr h="313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28 220 547,00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45 439 627,81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34 300 537,06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121,5%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75,5%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6 079 990,1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Выделение дополнительных ассигнований из областного бюдежта  на обеспечение мероприятий по формированию современной городской среды, ремонт дворовых и общественных территорий, обустройство мест массового отдыха населения (городские парки) 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99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`0501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702 810,00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1 524 117,95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1 261 972,57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179,6%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82,8%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559 162,6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57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`0502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17 989 801,56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25 672 678,20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17 338 658,47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96,4%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67,5%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-651 143,1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`0503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9 527 935,44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18 242 831,66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15 699 906,02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164,8%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86,1%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6 171 970,6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`0700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265 475,15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265 475,15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265 475,2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Выделение дополнительных ассигнований из областного бюджета на временную летнюю занятость подростков в трудовом отряде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`0707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265 475,15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265 475,15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265 475,2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 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`0800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24 880 705,00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25 456 336,55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25 425 534,94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102,2%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544 829,9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Остаток неисполненных бюджетных ассигнований образовался от договоров за коммунальные услуги. Оплата счетов-фактур за декабрь 2019 г. будет в январе 2020 г.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`0801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24 880 705,00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23 617 579,55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23 586 777,94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94,8%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-1 293 927,1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9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`0804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1 838 757,00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1 838 757,00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1 838 757,0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3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993" marR="3993" marT="39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`1000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88 500,00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88 500,00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85 202,19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96,3%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96,3%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-3 297,8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935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`1001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88 500,00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88 500,00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85 202,19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96,3%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96,3%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-3 297,8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73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3993" marR="3993" marT="39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`1300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95 835,61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83 178,09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86,8%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83 178,1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Выделение дополнительных ассигнований для обслуживания и погашения долговых обязательств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01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муниципального долга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`1301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95 835,61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83 178,09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86,8%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83 178,1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3993" marR="3993" marT="399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93" marR="3993" marT="3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57 079 102,00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78 091 422,71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66 706 529,80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116,9%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85,4%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9 627 427,8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3993" marR="3993" marT="39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7809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Структура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района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отраслям за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2019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год,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тыс.руб.</a:t>
            </a:r>
            <a:endParaRPr lang="ru-RU" sz="2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980728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872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12968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Комсомольского городского поселения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3345455"/>
              </p:ext>
            </p:extLst>
          </p:nvPr>
        </p:nvGraphicFramePr>
        <p:xfrm>
          <a:off x="323528" y="1844824"/>
          <a:ext cx="8424937" cy="2708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402"/>
                <a:gridCol w="1249481"/>
                <a:gridCol w="1745850"/>
                <a:gridCol w="1317946"/>
                <a:gridCol w="1253258"/>
              </a:tblGrid>
              <a:tr h="28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управление Администрации Комсомольского муниципального района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25 721,8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5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 Комсомольского муниципального  района Ивановской области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52 369,6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41 015,5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66 627,4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78 091,4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66 706,5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0" marR="5440" marT="54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63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92088"/>
          </a:xfrm>
        </p:spPr>
        <p:txBody>
          <a:bodyPr>
            <a:noAutofit/>
          </a:bodyPr>
          <a:lstStyle/>
          <a:p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главным распорядителям бюджетных средств </a:t>
            </a: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за 2019 </a:t>
            </a:r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 ,%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3800841"/>
              </p:ext>
            </p:extLst>
          </p:nvPr>
        </p:nvGraphicFramePr>
        <p:xfrm>
          <a:off x="395536" y="1196752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103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08712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Бюджет Комсомольского городского поселения по расходам формируется и исполняется по </a:t>
            </a:r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программам</a:t>
            </a:r>
            <a:r>
              <a:rPr lang="ru-RU" sz="1600" dirty="0" smtClean="0">
                <a:solidFill>
                  <a:schemeClr val="tx1"/>
                </a:solidFill>
              </a:rPr>
              <a:t> в соответствии с Бюджетным кодексом Российской Федерации.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264" y="1757075"/>
            <a:ext cx="6336704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увязанный по ресурсам, </a:t>
            </a:r>
            <a:r>
              <a:rPr lang="ru-RU" sz="1600" dirty="0" smtClean="0">
                <a:solidFill>
                  <a:schemeClr val="tx1"/>
                </a:solidFill>
              </a:rPr>
              <a:t>исполнителям </a:t>
            </a:r>
            <a:r>
              <a:rPr lang="ru-RU" sz="1600" dirty="0">
                <a:solidFill>
                  <a:schemeClr val="tx1"/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</a:t>
            </a:r>
            <a:r>
              <a:rPr lang="ru-RU" sz="1600" dirty="0" smtClean="0">
                <a:solidFill>
                  <a:schemeClr val="tx1"/>
                </a:solidFill>
              </a:rPr>
              <a:t>Комсомольского городского поселения.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64" y="3933056"/>
            <a:ext cx="3330616" cy="2575136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Является </a:t>
            </a:r>
            <a:r>
              <a:rPr lang="ru-RU" sz="1600" u="sng" dirty="0" smtClean="0">
                <a:solidFill>
                  <a:schemeClr val="tx1"/>
                </a:solidFill>
              </a:rPr>
              <a:t>главным </a:t>
            </a:r>
            <a:r>
              <a:rPr lang="ru-RU" sz="1600" u="sng" dirty="0">
                <a:solidFill>
                  <a:schemeClr val="tx1"/>
                </a:solidFill>
              </a:rPr>
              <a:t>инструментом</a:t>
            </a:r>
            <a:r>
              <a:rPr lang="ru-RU" sz="1600" dirty="0">
                <a:solidFill>
                  <a:schemeClr val="tx1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600" dirty="0" smtClean="0">
                <a:solidFill>
                  <a:schemeClr val="tx1"/>
                </a:solidFill>
              </a:rPr>
              <a:t>политики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187624" y="3407889"/>
            <a:ext cx="216024" cy="5251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204450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3753608" y="4221088"/>
            <a:ext cx="522648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endParaRPr lang="ru-RU" altLang="ru-RU" b="1" u="sng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://900igr.net/up/datas/143070/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3506502"/>
            <a:ext cx="4320479" cy="299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94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70609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Распределение расходов бюджета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КГП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по муниципальным программам в </a:t>
            </a: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2018-2019 </a:t>
            </a:r>
            <a:r>
              <a:rPr lang="ru-RU" sz="2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годах, </a:t>
            </a:r>
            <a:r>
              <a:rPr lang="ru-RU" sz="2400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тыс.руб</a:t>
            </a:r>
            <a:endParaRPr lang="ru-RU" sz="24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7092677"/>
              </p:ext>
            </p:extLst>
          </p:nvPr>
        </p:nvGraphicFramePr>
        <p:xfrm>
          <a:off x="251519" y="799713"/>
          <a:ext cx="8712970" cy="5820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2647"/>
                <a:gridCol w="1181420"/>
                <a:gridCol w="1107581"/>
                <a:gridCol w="959903"/>
                <a:gridCol w="1181419"/>
              </a:tblGrid>
              <a:tr h="692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(отчет</a:t>
                      </a:r>
                      <a:r>
                        <a:rPr lang="ru-RU" sz="1400" b="0" u="none" strike="noStrike" dirty="0" smtClean="0">
                          <a:effectLst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(отчет)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Удельный вес в плановых расходах,%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30" marR="2730" marT="27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"Формирование современной городской среды на территории Комсомольского городского поселения на 2018-2022 годы"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4 239,0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4 206,1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"Организация и осуществление первичных мер пожарной безопасности, мероприятия по предупреждению и ликвидации последствий чрезвычайных ситуаций, природного и техногенного характера в границах населенных пунктов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"Дорожная деятельность в отношении автомобильных дорог общего пользования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11 866,0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4 324,7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1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населения объектами инженерной инфраструктуры и услугами жилищно-коммунального хозяйства Комсомольского городского поселения"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16 653,3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27 056,8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18 510,1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"Благоустройство муниципального образования "Комсомольское городское поселение Комсомольского муниципального района Ивановской области"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12 425,8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" marR="2730" marT="27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14 861,3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"Культура  Комсомольского городского поселения Комсомольского 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23 984,3</a:t>
                      </a: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25 721,8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25 691,0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1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«Градостроительная деятельность на территории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Комсомольского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поселения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Комсомольского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района"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378,1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65 472,0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76  535,6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65 395,5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52" marR="4952" marT="495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45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40768"/>
            <a:ext cx="8279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Большая часть программных расходов приходится на муниципальную программу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«Культура Комсомольского городского поселения Комсомольского муниципального района"</a:t>
            </a:r>
            <a:r>
              <a:rPr lang="ru-RU" b="1" dirty="0" smtClean="0">
                <a:solidFill>
                  <a:srgbClr val="1F8377"/>
                </a:solidFill>
              </a:rPr>
              <a:t> </a:t>
            </a:r>
            <a:r>
              <a:rPr lang="ru-RU" b="1" dirty="0" smtClean="0"/>
              <a:t>(38,5%).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664"/>
            <a:ext cx="2970980" cy="1559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348" y="2204864"/>
            <a:ext cx="883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Соотношение </a:t>
            </a:r>
            <a:r>
              <a:rPr lang="ru-RU" sz="20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муниципальных программ в общем объеме 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расходов бюджета КГП за 2019 год, тыс.руб.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1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    В </a:t>
            </a:r>
            <a:r>
              <a:rPr lang="ru-RU" sz="1600" b="1" u="sng" dirty="0" smtClean="0"/>
              <a:t>2019</a:t>
            </a:r>
            <a:r>
              <a:rPr lang="ru-RU" sz="1600" dirty="0" smtClean="0"/>
              <a:t> </a:t>
            </a:r>
            <a:r>
              <a:rPr lang="ru-RU" sz="1600" dirty="0"/>
              <a:t>году </a:t>
            </a:r>
            <a:r>
              <a:rPr lang="ru-RU" sz="1600" b="1" dirty="0"/>
              <a:t>расходы</a:t>
            </a:r>
            <a:r>
              <a:rPr lang="ru-RU" sz="1600" dirty="0"/>
              <a:t> бюджета </a:t>
            </a:r>
            <a:r>
              <a:rPr lang="ru-RU" sz="1600" dirty="0" smtClean="0"/>
              <a:t>Комсомольского городского поселения составили </a:t>
            </a:r>
            <a:r>
              <a:rPr lang="ru-RU" sz="1600" b="1" u="sng" dirty="0" smtClean="0"/>
              <a:t>66706,5 тыс.руб.</a:t>
            </a:r>
            <a:r>
              <a:rPr lang="ru-RU" sz="1600" u="sng" dirty="0" smtClean="0"/>
              <a:t>, </a:t>
            </a:r>
            <a:r>
              <a:rPr lang="ru-RU" sz="1600" dirty="0"/>
              <a:t>в том числе на реализацию муниципальных программ </a:t>
            </a:r>
            <a:r>
              <a:rPr lang="ru-RU" sz="1600" b="1" u="sng" dirty="0" smtClean="0"/>
              <a:t>65395,5 тыс.руб</a:t>
            </a:r>
            <a:r>
              <a:rPr lang="ru-RU" sz="1600" dirty="0"/>
              <a:t>. Таким образом доля программных расходов составила </a:t>
            </a:r>
            <a:r>
              <a:rPr lang="ru-RU" sz="1600" b="1" u="sng" dirty="0" smtClean="0"/>
              <a:t>98%</a:t>
            </a:r>
            <a:r>
              <a:rPr lang="ru-RU" sz="1600" dirty="0" smtClean="0"/>
              <a:t>. </a:t>
            </a:r>
            <a:r>
              <a:rPr lang="ru-RU" sz="1600" dirty="0"/>
              <a:t>Всего в </a:t>
            </a:r>
            <a:r>
              <a:rPr lang="ru-RU" sz="1600" dirty="0" smtClean="0"/>
              <a:t>2019 </a:t>
            </a:r>
            <a:r>
              <a:rPr lang="ru-RU" sz="1600" dirty="0"/>
              <a:t>году расходы осуществлялись  по </a:t>
            </a:r>
            <a:r>
              <a:rPr lang="ru-RU" sz="1600" b="1" dirty="0" smtClean="0"/>
              <a:t>7</a:t>
            </a:r>
            <a:r>
              <a:rPr lang="ru-RU" sz="1600" dirty="0" smtClean="0"/>
              <a:t> </a:t>
            </a:r>
            <a:r>
              <a:rPr lang="ru-RU" sz="1600" b="1" dirty="0"/>
              <a:t>муниципальным программам.</a:t>
            </a:r>
            <a:endParaRPr lang="ru-RU" sz="16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7504" y="2780928"/>
          <a:ext cx="892899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1658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1570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Муниципальная программа «Организация и осуществление первичных мер пожарной безопасности, мероприятия по предупреждению и ликвидации последствий  чрезвычайных ситуаций природного и техногенного характера в границах населенных пунктов Комсомольского городского поселения»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2088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Объем на реализацию программы при плане 4,6 тыс.руб. исполнено 4,6 тыс.руб.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539552" y="1556792"/>
            <a:ext cx="8136904" cy="21602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программы</a:t>
            </a:r>
          </a:p>
          <a:p>
            <a:pPr algn="ctr"/>
            <a:r>
              <a:rPr lang="ru-RU" sz="1400" dirty="0" smtClean="0"/>
              <a:t>предупреждение чрезвычайных ситуаций природного и техногенного характера и ликвидации их последствий; обеспечение первичных мер пожарной безопасности в границах населенных пунктов, а также обеспечение безопасности жизни людей в местах массового отдыха у воды, профилактическая работа по обеспечению безопасности людей на воде, вовлечение населения и общественности</a:t>
            </a:r>
            <a:r>
              <a:rPr lang="en-US" sz="1400" dirty="0" smtClean="0"/>
              <a:t> </a:t>
            </a:r>
            <a:r>
              <a:rPr lang="ru-RU" sz="1400" dirty="0" smtClean="0"/>
              <a:t> по соблюдению и</a:t>
            </a:r>
            <a:r>
              <a:rPr lang="en-US" sz="1400" dirty="0" smtClean="0"/>
              <a:t> </a:t>
            </a:r>
            <a:r>
              <a:rPr lang="ru-RU" sz="1400" dirty="0" smtClean="0"/>
              <a:t> обеспечению правил охраны жизни людей на водных объектах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77072"/>
            <a:ext cx="5544616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dist="50800" dir="5400000" algn="ctr" rotWithShape="0">
              <a:srgbClr val="000000">
                <a:alpha val="59000"/>
              </a:srgbClr>
            </a:outerShdw>
          </a:effectLst>
          <a:scene3d>
            <a:camera prst="orthographicFront">
              <a:rot lat="0" lon="21599994" rev="21599994"/>
            </a:camera>
            <a:lightRig rig="threePt" dir="t">
              <a:rot lat="0" lon="0" rev="1800000"/>
            </a:lightRig>
          </a:scene3d>
          <a:sp3d extrusionH="19050" contourW="19050">
            <a:bevelT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Результаты исполнения</a:t>
            </a: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Обеспечение мер по содержанию и ремонту пожарных гидрантов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s://images.ru.prom.st/600886200_w640_h640_gidrant-pozharnyj-n-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77072"/>
            <a:ext cx="2717111" cy="1817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44624"/>
            <a:ext cx="8928992" cy="720080"/>
          </a:xfrm>
        </p:spPr>
        <p:txBody>
          <a:bodyPr>
            <a:noAutofit/>
          </a:bodyPr>
          <a:lstStyle/>
          <a:p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Муниципальная программа «Дорожная деятельность в отношении автомобильных дорог общего пользования Комсомольского городского поселения»</a:t>
            </a:r>
            <a:endParaRPr lang="ru-RU" sz="1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3" y="847112"/>
            <a:ext cx="2736305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2019 году – </a:t>
            </a:r>
            <a:r>
              <a:rPr lang="ru-RU" sz="1600" b="1" dirty="0" smtClean="0"/>
              <a:t>4 324,7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</a:rPr>
              <a:t> 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90410" y="908720"/>
            <a:ext cx="5852045" cy="2088232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 муниципальной программы:</a:t>
            </a:r>
          </a:p>
          <a:p>
            <a:pPr algn="just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эффективной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дорожной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технического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автомобильных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дорог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пользования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местного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значения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Комсомольского городского поселения,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пропускной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способности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устойчивого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территории городского поселения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06" y="3068960"/>
            <a:ext cx="887638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B0F0"/>
                </a:solidFill>
              </a:rPr>
              <a:t>    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Результаты реализации программы в 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2019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году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Капитальный ремонт,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ремонт, содержание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грейдерование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 Комсомольского городского поселения.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профилактике и организации безопасности дорожного движения (установка дорожных знаков, нанесение дорожной разметки)</a:t>
            </a:r>
          </a:p>
          <a:p>
            <a:pPr algn="just"/>
            <a:r>
              <a:rPr lang="ru-RU" sz="1200" dirty="0" smtClean="0"/>
              <a:t>         </a:t>
            </a:r>
            <a:endParaRPr lang="ru-RU" sz="1200" dirty="0"/>
          </a:p>
        </p:txBody>
      </p:sp>
      <p:pic>
        <p:nvPicPr>
          <p:cNvPr id="16385" name="Picture 1" descr="C:\Users\zabaluevamv.FINKOMS\Pictures\sign-41667__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509120"/>
            <a:ext cx="1981081" cy="1763266"/>
          </a:xfrm>
          <a:prstGeom prst="rect">
            <a:avLst/>
          </a:prstGeom>
          <a:noFill/>
        </p:spPr>
      </p:pic>
      <p:pic>
        <p:nvPicPr>
          <p:cNvPr id="16386" name="Picture 2" descr="C:\Users\zabaluevamv.FINKOMS\Pictures\431c982b14a17b84d0bcb6b9b20751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419857"/>
            <a:ext cx="2808312" cy="187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84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hotos.wikimapia.org/p/00/01/90/81/89_big.jpg"/>
          <p:cNvPicPr>
            <a:picLocks noChangeAspect="1" noChangeArrowheads="1"/>
          </p:cNvPicPr>
          <p:nvPr/>
        </p:nvPicPr>
        <p:blipFill>
          <a:blip r:embed="rId2" cstate="print"/>
          <a:srcRect l="4049" t="15298" r="4049" b="10799"/>
          <a:stretch>
            <a:fillRect/>
          </a:stretch>
        </p:blipFill>
        <p:spPr bwMode="auto">
          <a:xfrm>
            <a:off x="73152" y="1412776"/>
            <a:ext cx="9028576" cy="5445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</a:rPr>
              <a:t>Краткая характеристика Комсомольского городского поселения</a:t>
            </a:r>
            <a:endParaRPr lang="ru-RU" sz="3200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377474"/>
            <a:ext cx="61206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Комсомольск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Город в России, административный центр Комсомольского района Ивановской области. Входит в Комсомольское городское поселение. Население - 8038 чел.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Телефонный код: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+7 49352</a:t>
            </a:r>
          </a:p>
        </p:txBody>
      </p:sp>
    </p:spTree>
    <p:extLst>
      <p:ext uri="{BB962C8B-B14F-4D97-AF65-F5344CB8AC3E}">
        <p14:creationId xmlns="" xmlns:p14="http://schemas.microsoft.com/office/powerpoint/2010/main" val="9416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50405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</a:t>
            </a: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</a:br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Обеспечение населения объектами инженерной инфраструктуры и услугами жилищно-коммунального хозяйства Комсомольского городского поселения</a:t>
            </a:r>
            <a:r>
              <a:rPr lang="ru-RU" sz="1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0" y="836712"/>
            <a:ext cx="5841760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</a:t>
            </a:r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муниципальной программы: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приведения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инженерной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инфраструктуры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поселения в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стандартами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обеспечивающими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комфортные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проживания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улучшения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экологической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обстановки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980728"/>
            <a:ext cx="2787734" cy="984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</a:rPr>
              <a:t>2019 </a:t>
            </a:r>
            <a:r>
              <a:rPr lang="ru-RU" sz="1400" b="1" dirty="0" smtClean="0">
                <a:solidFill>
                  <a:schemeClr val="tx1"/>
                </a:solidFill>
              </a:rPr>
              <a:t>году – </a:t>
            </a:r>
            <a:r>
              <a:rPr lang="ru-RU" sz="1400" b="1" u="sng" dirty="0" smtClean="0"/>
              <a:t>18 510,1</a:t>
            </a:r>
            <a:r>
              <a:rPr lang="ru-RU" sz="14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204864"/>
            <a:ext cx="8640960" cy="216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3587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направлена на решение следующих задач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уровня износа инженерной инфраструктуры, повышение качества предоставления коммунальных услуг,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надежного и устойчивого обслуживания потребителей коммунальных услуг, снижение сверхнормативного износа объектов инженерной инфраструктуры, модернизация этих объектов путем внедрения энергосберегающих технологий;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 внедрение мер по стимулированию эффективного и рационального хозяйствования организаций коммунального комплекса, привлечение средств внебюджетных источников, улучшение экологической ситуации;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повышение уровня комфортности  проживания в городском поселении,  создание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создание нормальных условий для эксплуатации и сохранности жилищного фонда;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8002" y="7471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 descr="http://adm-komsomolsk.ru/tinybrowser/images/2018/kdn/_full/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39552" y="5013176"/>
            <a:ext cx="2040161" cy="1530163"/>
          </a:xfrm>
          <a:prstGeom prst="rect">
            <a:avLst/>
          </a:prstGeom>
          <a:noFill/>
        </p:spPr>
      </p:pic>
      <p:pic>
        <p:nvPicPr>
          <p:cNvPr id="15366" name="Picture 6" descr="C:\Users\zabaluevamv.FINKOMS\Pictures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13176"/>
            <a:ext cx="2026365" cy="1438719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2771800" y="4581128"/>
            <a:ext cx="3528392" cy="2016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линии канализации, КНС по ул. Колганова, строительство канализационной сети для домов д.36,38 по ул.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Колганова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Строительство газораспределительной сети для газификации  20 жилых домов по адресу: Ивановская область, г. Комсомольск, ул. Маяковского д.6,10,12,15,16,17; ул. Гоголя д. 9,11; ул. Лермонтова д. 5,8; ул. Пушкина д.6,11; ул. Чехова д. 15,16;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Горького д. 3,4,11; ул. Островского д.4,5,6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8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48072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8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76754" y="908720"/>
            <a:ext cx="278773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</a:rPr>
              <a:t>2019 </a:t>
            </a:r>
            <a:r>
              <a:rPr lang="ru-RU" sz="1400" b="1" dirty="0" smtClean="0">
                <a:solidFill>
                  <a:schemeClr val="tx1"/>
                </a:solidFill>
              </a:rPr>
              <a:t>году </a:t>
            </a:r>
            <a:r>
              <a:rPr lang="ru-RU" sz="1400" b="1" u="sng" dirty="0" smtClean="0">
                <a:solidFill>
                  <a:schemeClr val="tx1"/>
                </a:solidFill>
              </a:rPr>
              <a:t>-  </a:t>
            </a:r>
            <a:r>
              <a:rPr lang="ru-RU" sz="1400" b="1" u="sng" dirty="0" smtClean="0"/>
              <a:t>12 351,3</a:t>
            </a:r>
            <a:r>
              <a:rPr lang="ru-RU" sz="1400" b="1" u="sng" dirty="0" smtClean="0">
                <a:solidFill>
                  <a:srgbClr val="FFFF00"/>
                </a:solidFill>
              </a:rPr>
              <a:t> </a:t>
            </a:r>
            <a:r>
              <a:rPr lang="ru-RU" sz="14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79512" y="764704"/>
            <a:ext cx="5916126" cy="129614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</a:t>
            </a:r>
            <a:r>
              <a:rPr lang="ru-RU" sz="13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программы:</a:t>
            </a:r>
          </a:p>
          <a:p>
            <a:r>
              <a:rPr lang="ru-RU" sz="1400" dirty="0" smtClean="0"/>
              <a:t>создание наиболее благоприятной и комфортной среды жизнедеятельности населения муниципального образования «Комсомольское городское поселение Комсомольского муниципального района Ивановской области»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8042" y="2708920"/>
            <a:ext cx="62761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 smtClean="0"/>
              <a:t>    </a:t>
            </a:r>
            <a:endParaRPr lang="ru-RU" sz="1200" dirty="0" smtClean="0"/>
          </a:p>
        </p:txBody>
      </p:sp>
      <p:pic>
        <p:nvPicPr>
          <p:cNvPr id="14337" name="Picture 1" descr="C:\Users\zabaluevamv.FINKOMS\Pictures\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228" y="2204864"/>
            <a:ext cx="2268252" cy="1512168"/>
          </a:xfrm>
          <a:prstGeom prst="rect">
            <a:avLst/>
          </a:prstGeom>
          <a:noFill/>
        </p:spPr>
      </p:pic>
      <p:pic>
        <p:nvPicPr>
          <p:cNvPr id="14338" name="Picture 2" descr="C:\Users\zabaluevamv.FINKOMS\Pictures\pod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229229" cy="1487314"/>
          </a:xfrm>
          <a:prstGeom prst="rect">
            <a:avLst/>
          </a:prstGeom>
          <a:noFill/>
        </p:spPr>
      </p:pic>
      <p:pic>
        <p:nvPicPr>
          <p:cNvPr id="14339" name="Picture 3" descr="C:\Users\zabaluevamv.FINKOMS\Pictures\1a8f41699df94b8_2151.585fea4f6c_g-midd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861048"/>
            <a:ext cx="2268252" cy="15121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204864"/>
            <a:ext cx="626469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решение следующих задач: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надежности и долговечности работ сетей наружного освещения;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приведение сетей уличного освещения в соответствие с нормативными требованиями, предъявленными СНиП 23-05-9;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жизни населения муниципального образования «Комсомольское городское поселение Комсомольского муниципального образования Ивановской области» за счет улучшения социальных и экологических условий;</a:t>
            </a: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благоприятных и безопасных условий в зонах культурного отдыха населения городского поселения (благоустройство мест массового отдыха);</a:t>
            </a:r>
            <a:endParaRPr lang="en-US" sz="1050" dirty="0" smtClean="0">
              <a:solidFill>
                <a:schemeClr val="tx1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привлечение дополнительных инвестиций в экономику муниципального образования «Комсомольское городское поселение Комсомольского муниципального района Ивановской области»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4437113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Результаты реализации: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благоустройству и озеленению;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организации уличного освещения;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Проведены мероприятия по ликвидации несанкционированных навалов мусора;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Ремонт колодцев и артезианских скважин;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Благоустройство парков и ремонт детских площадок, скамеек и урн.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6104"/>
            <a:ext cx="8568952" cy="7358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Культура Комсомольского городского поселения Комсомольского муниципального 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9752" y="1916832"/>
            <a:ext cx="4644008" cy="3384376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конституционного права населения Комсомольского городского поселения на доступ к ценностям культуры  и свободы творчества в сфере культуры;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организации досуга и обеспечения жителей поселения услугами организаций культуры; развитие библиотечного дела и популяризация чтения;</a:t>
            </a: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укрепления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 культуры,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103836"/>
            <a:ext cx="341009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2019 </a:t>
            </a:r>
            <a:r>
              <a:rPr lang="ru-RU" sz="1600" b="1" dirty="0" smtClean="0">
                <a:solidFill>
                  <a:schemeClr val="tx1"/>
                </a:solidFill>
              </a:rPr>
              <a:t>году </a:t>
            </a:r>
            <a:r>
              <a:rPr lang="ru-RU" sz="1600" b="1" dirty="0" smtClean="0">
                <a:solidFill>
                  <a:schemeClr val="tx1"/>
                </a:solidFill>
              </a:rPr>
              <a:t>–</a:t>
            </a: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</a:rPr>
              <a:t>25 691,0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8600" y="2060848"/>
            <a:ext cx="4218720" cy="459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2276872"/>
            <a:ext cx="4032448" cy="331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«Культура Комсомольского городского поселения Комсомольского муниципального района» реализуется посредством двух специальных подпрограмм: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-«Организация культурно – досугового обслуживания населения Комсомольского городского поселения»;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«Библиотечное обслуживание населения, комплектование и обеспечение сохранности библиотечных фондов библиотек поселения»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направлена на осуществление развития сферы культуры, в сторону ее  творческого и технологического совершенствования, повышения роли культуры в воспитании, просвещении жителей городского поселения.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82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0609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Градостроительная деятельност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ь на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територии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Комсомольского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городского поселения Комсомольского муниципального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n-lt"/>
                <a:ea typeface="+mn-ea"/>
                <a:cs typeface="+mn-cs"/>
              </a:rPr>
              <a:t>»</a:t>
            </a:r>
            <a:endParaRPr lang="ru-RU" sz="20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628800"/>
            <a:ext cx="278773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2019 </a:t>
            </a:r>
            <a:r>
              <a:rPr lang="ru-RU" sz="1600" b="1" dirty="0" smtClean="0">
                <a:solidFill>
                  <a:schemeClr val="tx1"/>
                </a:solidFill>
              </a:rPr>
              <a:t>году – </a:t>
            </a:r>
            <a:r>
              <a:rPr lang="ru-RU" sz="1600" b="1" u="sng" dirty="0" smtClean="0">
                <a:solidFill>
                  <a:schemeClr val="tx1"/>
                </a:solidFill>
              </a:rPr>
              <a:t>307,7 </a:t>
            </a:r>
            <a:r>
              <a:rPr lang="ru-RU" sz="1600" b="1" u="sng" dirty="0" smtClean="0">
                <a:solidFill>
                  <a:schemeClr val="tx1"/>
                </a:solidFill>
              </a:rPr>
              <a:t>тыс.руб</a:t>
            </a:r>
            <a:r>
              <a:rPr lang="ru-RU" sz="1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107504" y="818410"/>
            <a:ext cx="4183238" cy="3042638"/>
          </a:xfrm>
          <a:prstGeom prst="hexagon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Цель муниципальной программы</a:t>
            </a:r>
            <a:r>
              <a:rPr lang="ru-RU" sz="1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just"/>
            <a:r>
              <a:rPr lang="ru-RU" sz="1400" dirty="0" smtClean="0"/>
              <a:t>увеличение доли земельных участков, учтенных в ГКН, с границами, установленными в соответствии с требованиями действующего законодательства, рациональное использование земель Комсомольского городского поселения</a:t>
            </a:r>
            <a:endParaRPr lang="ru-RU" sz="1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99902" y="177281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      </a:t>
            </a:r>
            <a:endParaRPr lang="ru-RU" sz="1600" dirty="0"/>
          </a:p>
        </p:txBody>
      </p:sp>
      <p:pic>
        <p:nvPicPr>
          <p:cNvPr id="12289" name="Picture 1" descr="C:\Users\zabaluevamv.FINKOMS\Pictures\Gorod-Komsomolsk-Ivanovskoy-oblasti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857500" cy="2143125"/>
          </a:xfrm>
          <a:prstGeom prst="rect">
            <a:avLst/>
          </a:prstGeom>
          <a:noFill/>
        </p:spPr>
      </p:pic>
      <p:pic>
        <p:nvPicPr>
          <p:cNvPr id="21506" name="Picture 2" descr="https://crisis.in.ua/wp-content/uploads/2017/01/kadastrovye-uslugi-ya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3331050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99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274638"/>
          <a:ext cx="8229600" cy="70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1052736"/>
            <a:ext cx="3168352" cy="165618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Цель программы :</a:t>
            </a:r>
          </a:p>
          <a:p>
            <a:pPr algn="ctr"/>
            <a:r>
              <a:rPr lang="ru-RU" sz="1400" dirty="0" smtClean="0"/>
              <a:t>Повышение качества и комфорта городской среды на территории Комсомольского городского поселения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980728"/>
            <a:ext cx="4320480" cy="5693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Объем финансирования муниципальной программы в 2018 году –  </a:t>
            </a:r>
            <a:r>
              <a:rPr lang="ru-RU" sz="1400" b="1" u="sng" dirty="0" smtClean="0"/>
              <a:t>4 206,1</a:t>
            </a:r>
            <a:r>
              <a:rPr lang="ru-RU" sz="1400" b="1" u="sng" dirty="0" smtClean="0"/>
              <a:t> </a:t>
            </a:r>
            <a:r>
              <a:rPr lang="ru-RU" sz="1400" b="1" u="sng" dirty="0" smtClean="0"/>
              <a:t>тыс.руб</a:t>
            </a:r>
            <a:r>
              <a:rPr lang="ru-RU" sz="1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482" name="Picture 2" descr="http://gazeta-zarya.ru/wp-content/uploads/2018/01/1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80928"/>
            <a:ext cx="2509475" cy="1669996"/>
          </a:xfrm>
          <a:prstGeom prst="rect">
            <a:avLst/>
          </a:prstGeom>
          <a:noFill/>
        </p:spPr>
      </p:pic>
      <p:pic>
        <p:nvPicPr>
          <p:cNvPr id="20484" name="Picture 4" descr="http://rubtsovsk.org/sites/default/files/users/pressa/2019/07/dorog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797152"/>
            <a:ext cx="3257600" cy="1628800"/>
          </a:xfrm>
          <a:prstGeom prst="rect">
            <a:avLst/>
          </a:prstGeom>
          <a:noFill/>
        </p:spPr>
      </p:pic>
      <p:pic>
        <p:nvPicPr>
          <p:cNvPr id="20485" name="Picture 5" descr="C:\Users\zabaluevamv.FINKOMS\Downloads\_25 (1)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149080"/>
            <a:ext cx="2808312" cy="2320478"/>
          </a:xfrm>
          <a:prstGeom prst="rect">
            <a:avLst/>
          </a:prstGeom>
          <a:noFill/>
        </p:spPr>
      </p:pic>
      <p:pic>
        <p:nvPicPr>
          <p:cNvPr id="20487" name="Picture 7" descr="http://www.adm-komsomolsk.ru/tinybrowser/images/gor-sreda/zayceva-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4221088"/>
            <a:ext cx="2533650" cy="19050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635896" y="1640230"/>
            <a:ext cx="5400600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Программа направлена на реализацию следующих задач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повышения качества и комфорта городской среды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Комсомольского городского поселения Комсомольского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Ивановской области;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дворовых</a:t>
            </a:r>
            <a:endParaRPr lang="ru-RU" sz="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-увеличение количества благоустроенных общественн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территорий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95536" y="764704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ГРАЖДАН В БЮДЖЕТНОМ ПРОЦЕССЕ И ВОЗМОЖНОСТЬ ОБРАТНОЙ СВЯЗИ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51" name="Рисунок 5" descr="pr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448272" cy="266429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771800" y="404664"/>
            <a:ext cx="6048672" cy="6264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Обсуждение гражданами бюджета Комсомольского городского поселения (решения об исполнении бюджета Комсомольского городского поселения) возможно посредством участия граждан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публичных (общественных) обсуждениях.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Публичные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(общественные) обсуждения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Комсомольском муниципальном районе проводятся дважды в год: по проекту бюджета Комсомольского городского поселения и годовому отчету об исполнении бюджета Комсомольского городского поселения. Все граждане Российской Федерации, проживающие на территории Комсомольского городского поселения, вправе принимать участие в публичных слушаниях.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о дате, месте и времени проведения публичных слушаний размещается Администрацией Комсомольского муниципального района в средствах массовой информации и в сети Интернет на официальном сайте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http://adm-komsomolsk.ru/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позднее, чем за семь дней до даты их проведения.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(физических лиц), в том числе представителей организаций (юридических лиц), общественных объединений, органов местного самоуправления в финансовом управлении Администрации Комсомольского муниципального района осуществляется начальником финансового управления.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личного приема граждан руководителем финансового управления: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Вторник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9.00 до 12.00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Либо по телефону </a:t>
            </a:r>
            <a:r>
              <a:rPr lang="ru-RU" sz="1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(49352) 4-23-61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 также на официальном сайте финансового управления работает интернет-приемная, доступной по ссылке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http://finkoms.ru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по электронной почте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mail@finkoms.ivanovo.ru</a:t>
            </a:r>
            <a:r>
              <a:rPr lang="ru-RU" sz="1400" dirty="0" smtClean="0">
                <a:solidFill>
                  <a:srgbClr val="3C3C3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2520280" cy="62646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Контактная информация: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Россия, Ивановская область, г.Комсомольск,   ул.50лет ВЛКСМ, л.2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тел: +7 (49352) 4-23-61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4-17-97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+7 (49352) 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Факс: +7 (49352)4-12-08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сайт: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http://finkoms.ru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График работы: </a:t>
            </a:r>
            <a:endParaRPr lang="ru-RU" sz="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09650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Пн. - Пт.  С 8.30 до 17.30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3074" name="Picture 2" descr="http://photos.wikimapia.org/p/00/04/89/92/11_big.jpg"/>
          <p:cNvPicPr>
            <a:picLocks noChangeAspect="1" noChangeArrowheads="1"/>
          </p:cNvPicPr>
          <p:nvPr/>
        </p:nvPicPr>
        <p:blipFill>
          <a:blip r:embed="rId3" cstate="print"/>
          <a:srcRect r="26997"/>
          <a:stretch>
            <a:fillRect/>
          </a:stretch>
        </p:blipFill>
        <p:spPr bwMode="auto">
          <a:xfrm>
            <a:off x="3275856" y="980728"/>
            <a:ext cx="5328592" cy="4859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21288"/>
            <a:ext cx="6400800" cy="4816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Комсомольск </a:t>
            </a:r>
            <a:r>
              <a:rPr lang="ru-RU" sz="36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+mj-lt"/>
                <a:ea typeface="+mj-ea"/>
                <a:cs typeface="+mj-cs"/>
              </a:rPr>
              <a:t>2020</a:t>
            </a:r>
            <a:endParaRPr lang="ru-RU" sz="36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7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6"/>
            <a:ext cx="8229600" cy="680080"/>
          </a:xfrm>
        </p:spPr>
        <p:txBody>
          <a:bodyPr>
            <a:no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Определение основных </a:t>
            </a:r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</a:rPr>
              <a:t>понятий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952" y="638413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rebuchet MS" pitchFamily="34" charset="0"/>
              </a:rPr>
              <a:t>БЮДЖЕТ</a:t>
            </a:r>
            <a:r>
              <a:rPr lang="ru-RU" altLang="ru-RU" sz="1600" dirty="0">
                <a:latin typeface="Trebuchet MS" pitchFamily="34" charset="0"/>
              </a:rPr>
              <a:t> (от </a:t>
            </a:r>
            <a:r>
              <a:rPr lang="ru-RU" altLang="ru-RU" sz="1600" dirty="0" err="1">
                <a:latin typeface="Trebuchet MS" pitchFamily="34" charset="0"/>
              </a:rPr>
              <a:t>старонормандского</a:t>
            </a:r>
            <a:r>
              <a:rPr lang="ru-RU" altLang="ru-RU" sz="1600" dirty="0">
                <a:latin typeface="Trebuchet MS" pitchFamily="34" charset="0"/>
              </a:rPr>
              <a:t> </a:t>
            </a:r>
            <a:r>
              <a:rPr lang="en-US" altLang="ru-RU" sz="1600" dirty="0" err="1">
                <a:latin typeface="Trebuchet MS" pitchFamily="34" charset="0"/>
              </a:rPr>
              <a:t>bougette</a:t>
            </a:r>
            <a:r>
              <a:rPr lang="ru-RU" altLang="ru-RU" sz="1600" dirty="0">
                <a:latin typeface="Trebuchet MS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</a:t>
            </a:r>
            <a:r>
              <a:rPr lang="ru-RU" altLang="ru-RU" sz="1600" dirty="0" smtClean="0">
                <a:latin typeface="Trebuchet MS" pitchFamily="34" charset="0"/>
              </a:rPr>
              <a:t>органов местного </a:t>
            </a:r>
            <a:r>
              <a:rPr lang="ru-RU" altLang="ru-RU" sz="1600" dirty="0">
                <a:latin typeface="Trebuchet MS" pitchFamily="34" charset="0"/>
              </a:rPr>
              <a:t>самоуправления.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2" y="3842711"/>
            <a:ext cx="2316824" cy="214471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37692" y="5068833"/>
            <a:ext cx="6298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latin typeface="Trebuchet MS" pitchFamily="34" charset="0"/>
              </a:rPr>
              <a:t>Сбалансированность бюджета</a:t>
            </a:r>
            <a:r>
              <a:rPr lang="ru-RU" altLang="ru-RU" dirty="0">
                <a:latin typeface="Trebuchet MS" pitchFamily="34" charset="0"/>
              </a:rPr>
              <a:t> по доходам и расходам – основополагающее требование, предъявляемое к органам, составляющим и утверждающим бюджет.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2" y="1469410"/>
            <a:ext cx="25971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96206" y="1544735"/>
            <a:ext cx="1625067" cy="96128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89858" y="1701340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92280" y="1699926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</a:t>
            </a: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6732240" y="1916832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0800000" flipV="1">
            <a:off x="4521777" y="2957234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96206" y="279654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82985" y="2636912"/>
            <a:ext cx="1625067" cy="98149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1" name="Нашивка 20"/>
          <p:cNvSpPr/>
          <p:nvPr/>
        </p:nvSpPr>
        <p:spPr>
          <a:xfrm flipV="1">
            <a:off x="4559432" y="1923175"/>
            <a:ext cx="244462" cy="32145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6732240" y="2993273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78" y="2796544"/>
            <a:ext cx="1944218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94107" y="3857814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889857" y="3857089"/>
            <a:ext cx="1625067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26" name="Равно 25"/>
          <p:cNvSpPr/>
          <p:nvPr/>
        </p:nvSpPr>
        <p:spPr>
          <a:xfrm>
            <a:off x="4499992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6732240" y="4034261"/>
            <a:ext cx="288032" cy="288032"/>
          </a:xfrm>
          <a:prstGeom prst="mathEqual">
            <a:avLst/>
          </a:prstGeom>
          <a:ln w="12700" cap="sq" cmpd="sng"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3842711"/>
            <a:ext cx="1944216" cy="64807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СБАЛАНСИРОВАННОСТЬ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3726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Какие бывают бюджеты?</a:t>
            </a:r>
          </a:p>
        </p:txBody>
      </p:sp>
      <p:pic>
        <p:nvPicPr>
          <p:cNvPr id="3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140968"/>
            <a:ext cx="36541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заработная плата, премии и т.п.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оплата коммунальных услуг, расходы </a:t>
            </a:r>
          </a:p>
          <a:p>
            <a:r>
              <a:rPr lang="ru-RU" sz="1100" dirty="0">
                <a:latin typeface="Trebuchet MS" pitchFamily="34" charset="0"/>
              </a:rPr>
              <a:t>на питание, транспорт и т.п.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768" y="827420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семей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831" y="3925798"/>
            <a:ext cx="2629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pic>
        <p:nvPicPr>
          <p:cNvPr id="7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5" y="4365104"/>
            <a:ext cx="1822450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486" y="5921530"/>
            <a:ext cx="33438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выручка от реализации и т.п.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выплата заработной платы рабочим, закупка материалов.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873586"/>
            <a:ext cx="4731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публично-правовых образований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66140" y="1556792"/>
            <a:ext cx="206970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rebuchet MS" pitchFamily="34" charset="0"/>
              </a:rPr>
              <a:t>Доходы</a:t>
            </a:r>
            <a:r>
              <a:rPr lang="ru-RU" sz="1100" dirty="0">
                <a:latin typeface="Trebuchet MS" pitchFamily="34" charset="0"/>
              </a:rPr>
              <a:t>: налоговые и неналоговые доходы </a:t>
            </a:r>
          </a:p>
          <a:p>
            <a:r>
              <a:rPr lang="ru-RU" sz="1100" b="1" dirty="0">
                <a:latin typeface="Trebuchet MS" pitchFamily="34" charset="0"/>
              </a:rPr>
              <a:t>Расходы</a:t>
            </a:r>
            <a:r>
              <a:rPr lang="ru-RU" sz="1100" dirty="0">
                <a:latin typeface="Trebuchet MS" pitchFamily="34" charset="0"/>
              </a:rPr>
              <a:t>: социальная сфера, образование, </a:t>
            </a:r>
            <a:r>
              <a:rPr lang="ru-RU" sz="1100" dirty="0" smtClean="0">
                <a:latin typeface="Trebuchet MS" pitchFamily="34" charset="0"/>
              </a:rPr>
              <a:t>культура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8298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30474" y="43266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1680" y="4352806"/>
            <a:ext cx="1942297" cy="1594924"/>
          </a:xfrm>
          <a:prstGeom prst="roundRect">
            <a:avLst>
              <a:gd name="adj" fmla="val 155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</a:p>
        </p:txBody>
      </p: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 flipH="1">
            <a:off x="3949447" y="3371457"/>
            <a:ext cx="1679500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5628947" y="3371457"/>
            <a:ext cx="372676" cy="9551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0"/>
          </p:cNvCxnSpPr>
          <p:nvPr/>
        </p:nvCxnSpPr>
        <p:spPr>
          <a:xfrm>
            <a:off x="5628947" y="3371457"/>
            <a:ext cx="2433882" cy="981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 descr="001_220305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268760"/>
            <a:ext cx="3168352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43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F66F"/>
                </a:solidFill>
              </a:rPr>
              <a:t>Бюджетный процесс в </a:t>
            </a:r>
            <a:r>
              <a:rPr lang="ru-RU" sz="32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F66F"/>
                </a:solidFill>
              </a:rPr>
              <a:t>Комсомольском городском поселении</a:t>
            </a:r>
            <a:endParaRPr lang="ru-RU" sz="3200" b="1" i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F66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414689"/>
            <a:ext cx="374441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Бюджетный процесс - </a:t>
            </a:r>
            <a:r>
              <a:rPr lang="ru-RU" sz="1600" b="1" dirty="0">
                <a:solidFill>
                  <a:srgbClr val="CC3399"/>
                </a:solidFill>
              </a:rPr>
              <a:t>деятельность органов местного самоуправления и иных участников по составлению, рассмотрению, утверждению и исполнению местного бюджета, а также по контролю за его исполнением. </a:t>
            </a:r>
            <a:endParaRPr lang="ru-RU" sz="1600" b="1" dirty="0" smtClean="0">
              <a:solidFill>
                <a:srgbClr val="CC33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869160"/>
            <a:ext cx="2192186" cy="10801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Составление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946910"/>
            <a:ext cx="2304256" cy="11301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Рассмотрение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3C0DB3"/>
                </a:solidFill>
              </a:rPr>
              <a:t>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1286673"/>
            <a:ext cx="2027506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Утверждение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7046" y="1313525"/>
            <a:ext cx="1872208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9254" y="2766891"/>
            <a:ext cx="2225234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Формирование отчета об исполнении бюджета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4735215"/>
            <a:ext cx="2520280" cy="114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C0DB3"/>
                </a:solidFill>
              </a:rPr>
              <a:t>Муниципальный финансовый контроль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1043608" y="4149080"/>
            <a:ext cx="396044" cy="648072"/>
          </a:xfrm>
          <a:prstGeom prst="up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>
            <a:off x="1206512" y="1610709"/>
            <a:ext cx="792088" cy="1116124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355976" y="1610709"/>
            <a:ext cx="432048" cy="288032"/>
          </a:xfrm>
          <a:prstGeom prst="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15"/>
          <p:cNvSpPr/>
          <p:nvPr/>
        </p:nvSpPr>
        <p:spPr>
          <a:xfrm rot="5400000">
            <a:off x="7011226" y="1691762"/>
            <a:ext cx="954195" cy="792088"/>
          </a:xfrm>
          <a:prstGeom prst="ben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7524329" y="4149080"/>
            <a:ext cx="360040" cy="504056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s://yavoriv-info.com.ua/wp-content/uploads/1537176210_budget2019.jpg"/>
          <p:cNvPicPr>
            <a:picLocks noChangeAspect="1" noChangeArrowheads="1"/>
          </p:cNvPicPr>
          <p:nvPr/>
        </p:nvPicPr>
        <p:blipFill>
          <a:blip r:embed="rId2" cstate="print"/>
          <a:srcRect l="8150" t="11506" r="8150" b="9937"/>
          <a:stretch>
            <a:fillRect/>
          </a:stretch>
        </p:blipFill>
        <p:spPr bwMode="auto">
          <a:xfrm>
            <a:off x="3203848" y="4869160"/>
            <a:ext cx="2736304" cy="1739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3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Бюджетный процесс: исполнение </a:t>
            </a:r>
            <a:r>
              <a:rPr lang="ru-RU" sz="32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>бюджета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3"/>
            <a:ext cx="8602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/>
              <a:t>- ЭТО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/>
              <a:t>ЭТАП БЮДЖЕТНОГО ПРОЦЕССА, КОТОРЫЙ НАЧИНАЕТСЯ С МОМЕНТА УТВЕРЖДЕНИЯ РЕШЕНИЯ </a:t>
            </a:r>
            <a:r>
              <a:rPr lang="ru-RU" sz="1400" b="1" dirty="0"/>
              <a:t>О БЮДЖЕТЕ НА </a:t>
            </a:r>
            <a:r>
              <a:rPr lang="ru-RU" sz="1400" b="1" dirty="0" smtClean="0"/>
              <a:t>ОЧЕРЕДНОЙ ФИНАНСОВЫЙ </a:t>
            </a:r>
            <a:r>
              <a:rPr lang="ru-RU" sz="1400" b="1" dirty="0"/>
              <a:t>ГОД И ПЛАНОВЫЙ ПЕРИОД  И  ПРОДОЛЖАЕТСЯ В ТЕЧЕНИЕ </a:t>
            </a:r>
            <a:r>
              <a:rPr lang="ru-RU" sz="1400" b="1" dirty="0" smtClean="0"/>
              <a:t>ФИНАНСОВОГО ГОДА.</a:t>
            </a:r>
            <a:endParaRPr lang="ru-RU" sz="1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595701"/>
            <a:ext cx="4536504" cy="936104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Финансовый орган составляет и ведет, а также устанавливает порядок их ведения и составления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800" y="2710372"/>
            <a:ext cx="1800200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Бюджетная роспись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7904" y="2706648"/>
            <a:ext cx="1584176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Кассовый план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1891538"/>
            <a:ext cx="504056" cy="1293239"/>
          </a:xfrm>
          <a:prstGeom prst="curvedRigh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292080" y="1885185"/>
            <a:ext cx="504056" cy="1293239"/>
          </a:xfrm>
          <a:prstGeom prst="curvedLeft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738" y="3365300"/>
            <a:ext cx="2924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- документ, который составляется и ведется в целях организации исполнения бюджета по расходам и источникам финансирования дефицита бюджета.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220448" y="336530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- прогноз поступлений в бюджет и кассовых выплат из бюджета в текущем финансовом году</a:t>
            </a:r>
            <a:endParaRPr lang="ru-RU" sz="1400" dirty="0"/>
          </a:p>
        </p:txBody>
      </p:sp>
      <p:pic>
        <p:nvPicPr>
          <p:cNvPr id="12" name="Picture 2" descr="C:\Users\User\Desktop\фото\763780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56674"/>
            <a:ext cx="2697496" cy="19443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36152" y="3944090"/>
            <a:ext cx="3130076" cy="637037"/>
          </a:xfrm>
          <a:prstGeom prst="roundRect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ИСПОЛНЕНИЕ БЮДЖЕТА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738" y="4941168"/>
            <a:ext cx="4361254" cy="17281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ПО ДОХОДАМ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обеспечение </a:t>
            </a:r>
            <a:r>
              <a:rPr lang="ru-RU" sz="1600" dirty="0">
                <a:solidFill>
                  <a:schemeClr val="tx1"/>
                </a:solidFill>
              </a:rPr>
              <a:t>полного и своевременного поступления в бюджет налогов, сборов, доходов от  использования имущества и других обязательных платежей, в  соответствии с утвержденными бюджетными назначениями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4941168"/>
            <a:ext cx="4445746" cy="1800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 РАСХОДАМ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обеспечение последовательного  финансирования мероприятий, предусмотренных решением о  бюджете, в пределах утвержденных бюджетных ассигнований с  целью исполнения принятых расходных обязательств</a:t>
            </a:r>
          </a:p>
        </p:txBody>
      </p:sp>
      <p:sp>
        <p:nvSpPr>
          <p:cNvPr id="19" name="Стрелка влево 18"/>
          <p:cNvSpPr/>
          <p:nvPr/>
        </p:nvSpPr>
        <p:spPr>
          <a:xfrm rot="20772930">
            <a:off x="4184904" y="4475769"/>
            <a:ext cx="1521819" cy="238251"/>
          </a:xfrm>
          <a:prstGeom prst="leftArrow">
            <a:avLst>
              <a:gd name="adj1" fmla="val 45599"/>
              <a:gd name="adj2" fmla="val 50000"/>
            </a:avLst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Стрелка вниз 19"/>
          <p:cNvSpPr/>
          <p:nvPr/>
        </p:nvSpPr>
        <p:spPr>
          <a:xfrm>
            <a:off x="7308304" y="4725144"/>
            <a:ext cx="216024" cy="166748"/>
          </a:xfrm>
          <a:prstGeom prst="downArrow">
            <a:avLst/>
          </a:prstGeom>
          <a:solidFill>
            <a:srgbClr val="97EF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="" xmlns:p14="http://schemas.microsoft.com/office/powerpoint/2010/main" val="42273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56984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8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800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Возможности </a:t>
            </a:r>
            <a:r>
              <a:rPr lang="ru-RU" sz="2800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влияния гражданина на состав бюджета 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11960" y="2996952"/>
            <a:ext cx="4536504" cy="3134048"/>
          </a:xfrm>
          <a:prstGeom prst="wedgeRectCallout">
            <a:avLst>
              <a:gd name="adj1" fmla="val -53067"/>
              <a:gd name="adj2" fmla="val -8510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rgbClr val="3C0DB3"/>
                </a:solidFill>
              </a:rPr>
              <a:t>– форма участия населения в осуществлении местного самоуправления. Публичные </a:t>
            </a:r>
            <a:r>
              <a:rPr lang="ru-RU" sz="1500" b="1" dirty="0" smtClean="0">
                <a:solidFill>
                  <a:srgbClr val="3C0DB3"/>
                </a:solidFill>
              </a:rPr>
              <a:t>(общественные) обсуждения </a:t>
            </a:r>
            <a:r>
              <a:rPr lang="ru-RU" sz="1500" b="1" dirty="0">
                <a:solidFill>
                  <a:srgbClr val="3C0DB3"/>
                </a:solidFill>
              </a:rPr>
              <a:t>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</a:t>
            </a:r>
            <a:r>
              <a:rPr lang="ru-RU" sz="1500" b="1" dirty="0" smtClean="0">
                <a:solidFill>
                  <a:srgbClr val="3C0DB3"/>
                </a:solidFill>
              </a:rPr>
              <a:t>(общественных) обсуждений</a:t>
            </a:r>
            <a:r>
              <a:rPr lang="ru-RU" sz="1500" b="1" dirty="0" smtClean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.</a:t>
            </a:r>
            <a:endParaRPr lang="ru-RU" sz="1500" b="1" dirty="0">
              <a:ln w="10541" cmpd="sng">
                <a:solidFill>
                  <a:srgbClr val="FF5050"/>
                </a:solidFill>
                <a:prstDash val="solid"/>
              </a:ln>
              <a:solidFill>
                <a:srgbClr val="1F8377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348880"/>
            <a:ext cx="3816424" cy="20882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A62AA9"/>
                </a:solidFill>
              </a:rPr>
              <a:t>Проект решения </a:t>
            </a:r>
            <a:r>
              <a:rPr lang="ru-RU" b="1" dirty="0" smtClean="0">
                <a:solidFill>
                  <a:srgbClr val="A62AA9"/>
                </a:solidFill>
              </a:rPr>
              <a:t>Совета КГП </a:t>
            </a:r>
            <a:r>
              <a:rPr lang="ru-RU" b="1" dirty="0">
                <a:solidFill>
                  <a:srgbClr val="A62AA9"/>
                </a:solidFill>
              </a:rPr>
              <a:t>об исполнении бюджета </a:t>
            </a:r>
            <a:r>
              <a:rPr lang="ru-RU" b="1" dirty="0" smtClean="0">
                <a:solidFill>
                  <a:srgbClr val="A62AA9"/>
                </a:solidFill>
              </a:rPr>
              <a:t>Комсомольского городского поселения за 2019 год подлежит публичному (</a:t>
            </a:r>
            <a:r>
              <a:rPr lang="ru-RU" b="1" dirty="0" err="1" smtClean="0">
                <a:solidFill>
                  <a:srgbClr val="A62AA9"/>
                </a:solidFill>
              </a:rPr>
              <a:t>общественому</a:t>
            </a:r>
            <a:r>
              <a:rPr lang="ru-RU" b="1" dirty="0" smtClean="0">
                <a:solidFill>
                  <a:srgbClr val="A62AA9"/>
                </a:solidFill>
              </a:rPr>
              <a:t>) обсуждению</a:t>
            </a:r>
            <a:endParaRPr lang="ru-RU" b="1" dirty="0">
              <a:solidFill>
                <a:srgbClr val="A62AA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066" y="4509120"/>
            <a:ext cx="3816424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Информация о проведении публичных (общественных) обсуждений размещается на официальном сайте финансового управления Администрации КМР </a:t>
            </a:r>
            <a:r>
              <a:rPr lang="en-US" sz="1600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</a:rPr>
              <a:t>http://finkoms.ru</a:t>
            </a:r>
            <a:endParaRPr lang="ru-RU" sz="1600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908720"/>
            <a:ext cx="4248472" cy="124239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ПУБЛИЧНЫЕ (ОБЩЕСТВЕННЫЕ) ОБСУЖДЕНИЯ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3794" name="Picture 2" descr="http://labinskmedia.ru/wp-content/uploads/2020/02/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92696"/>
            <a:ext cx="3240360" cy="1949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5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  <a:t/>
            </a:r>
            <a:br>
              <a:rPr lang="ru-RU" sz="24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24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Основные </a:t>
            </a:r>
            <a:r>
              <a:rPr lang="ru-RU" sz="24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направления бюджетной и налоговой политики </a:t>
            </a:r>
            <a:r>
              <a:rPr lang="ru-RU" sz="24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Комсомольского городского поселения </a:t>
            </a:r>
            <a:r>
              <a:rPr lang="ru-RU" sz="24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2400" b="1" i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2019-2021 </a:t>
            </a:r>
            <a:r>
              <a:rPr lang="ru-RU" sz="2400" b="1" i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годы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sz="1900" i="1" dirty="0" smtClean="0">
                <a:solidFill>
                  <a:srgbClr val="0070C0"/>
                </a:solidFill>
              </a:rPr>
              <a:t>• Сокращение расходов;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Недопущение принятия новых расходных обязательств;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Установление бюджетных ограничений даже на реализацию приоритетных направлений политики городского поселения;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Переориентация имеющиеся ограниченные ресурсы путем их перераспределения на первоочередные расходы с целью сохранения социальной и финансовой	 стабильности;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Повышение качества предоставления 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муниципальных услуг;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• Повышение прозрачности бюджета 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и бюджетного процесса Комсомольского</a:t>
            </a:r>
          </a:p>
          <a:p>
            <a:r>
              <a:rPr lang="ru-RU" sz="1900" i="1" dirty="0" smtClean="0">
                <a:solidFill>
                  <a:srgbClr val="0070C0"/>
                </a:solidFill>
              </a:rPr>
              <a:t> городского поселения.</a:t>
            </a:r>
          </a:p>
          <a:p>
            <a:endParaRPr lang="ru-RU" dirty="0"/>
          </a:p>
        </p:txBody>
      </p:sp>
      <p:pic>
        <p:nvPicPr>
          <p:cNvPr id="31746" name="Picture 2" descr="https://assets.kpmg/content/dam/kpmg/images/2016/05/tr-family-tax-press-releases.jpg/jcr:content/renditions/cq5dam.web.1200.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05064"/>
            <a:ext cx="3063356" cy="1608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31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6604</TotalTime>
  <Words>4201</Words>
  <Application>Microsoft Office PowerPoint</Application>
  <PresentationFormat>Экран (4:3)</PresentationFormat>
  <Paragraphs>788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БЮДЖЕТ ДЛЯ ГРАЖДАН</vt:lpstr>
      <vt:lpstr>Что такое бюджет для граждан?</vt:lpstr>
      <vt:lpstr>Краткая характеристика Комсомольского городского поселения</vt:lpstr>
      <vt:lpstr>Определение основных понятий</vt:lpstr>
      <vt:lpstr>Какие бывают бюджеты?</vt:lpstr>
      <vt:lpstr>Бюджетный процесс в Комсомольском городском поселении</vt:lpstr>
      <vt:lpstr>Бюджетный процесс: исполнение бюджета</vt:lpstr>
      <vt:lpstr>           Возможности влияния гражданина на состав бюджета </vt:lpstr>
      <vt:lpstr>   Основные направления бюджетной и налоговой политики Комсомольского городского поселения на 2019-2021 годы</vt:lpstr>
      <vt:lpstr>Исполнение бюджета Комсомольского городского поселения за 2019 год</vt:lpstr>
      <vt:lpstr>Слайд 11</vt:lpstr>
      <vt:lpstr>Доходы бюджета Комсомольского городского поселения</vt:lpstr>
      <vt:lpstr>Структура налоговых доходов в 2018-2019 гг, %</vt:lpstr>
      <vt:lpstr>Слайд 14</vt:lpstr>
      <vt:lpstr>Слайд 15</vt:lpstr>
      <vt:lpstr>Слайд 16</vt:lpstr>
      <vt:lpstr>Структура неналоговых доходов в 2018-2019 гг.</vt:lpstr>
      <vt:lpstr>Структура безвозмездных поступлений в бюджет КГП в 2018-2019 гг.</vt:lpstr>
      <vt:lpstr>Расходы бюджета Комсомольского городского поселения</vt:lpstr>
      <vt:lpstr>Слайд 20</vt:lpstr>
      <vt:lpstr>Слайд 21</vt:lpstr>
      <vt:lpstr>Структура расходов бюджета района по отраслям за 2019 год, тыс.руб.</vt:lpstr>
      <vt:lpstr>Распределение расходов бюджета Комсомольского городского поселения по главным распорядителям бюджетных средств, тыс.руб</vt:lpstr>
      <vt:lpstr>Распределение расходов бюджета КГП по главным распорядителям бюджетных средств за 2019 год ,%</vt:lpstr>
      <vt:lpstr>Бюджет Комсомольского городского поселения по расходам формируется и исполняется по программам в соответствии с Бюджетным кодексом Российской Федерации.  </vt:lpstr>
      <vt:lpstr>Распределение расходов бюджета КГП по муниципальным программам в 2018-2019 годах, тыс.руб</vt:lpstr>
      <vt:lpstr>Слайд 27</vt:lpstr>
      <vt:lpstr>Слайд 28</vt:lpstr>
      <vt:lpstr>«Муниципальная программа «Дорожная деятельность в отношении автомобильных дорог общего пользования Комсомольского городского поселения»</vt:lpstr>
      <vt:lpstr>                                                                                                                                                                                   «Обеспечение населения объектами инженерной инфраструктуры и услугами жилищно-коммунального хозяйства Комсомольского городского поселения»</vt:lpstr>
      <vt:lpstr>«Благоустройство муниципального образования «Комсомольское городское поселение Комсомольского муниципального района Ивановской области»</vt:lpstr>
      <vt:lpstr>«Культура Комсомольского городского поселения Комсомольского муниципального района»</vt:lpstr>
      <vt:lpstr>«Градостроительная деятельность на територии Комсомольского городского поселения Комсомольского муниципального района»</vt:lpstr>
      <vt:lpstr>Слайд 34</vt:lpstr>
      <vt:lpstr>Слайд 35</vt:lpstr>
      <vt:lpstr>Слайд 36</vt:lpstr>
      <vt:lpstr>Слайд 37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казначейство</dc:creator>
  <cp:lastModifiedBy>DolbenevaNA</cp:lastModifiedBy>
  <cp:revision>592</cp:revision>
  <dcterms:created xsi:type="dcterms:W3CDTF">2017-11-08T13:00:37Z</dcterms:created>
  <dcterms:modified xsi:type="dcterms:W3CDTF">2020-08-03T10:51:57Z</dcterms:modified>
</cp:coreProperties>
</file>