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7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2" r:id="rId7"/>
    <p:sldId id="300" r:id="rId8"/>
    <p:sldId id="265" r:id="rId9"/>
    <p:sldId id="266" r:id="rId10"/>
    <p:sldId id="303" r:id="rId11"/>
    <p:sldId id="314" r:id="rId12"/>
    <p:sldId id="270" r:id="rId13"/>
    <p:sldId id="271" r:id="rId14"/>
    <p:sldId id="316" r:id="rId15"/>
    <p:sldId id="317" r:id="rId16"/>
    <p:sldId id="273" r:id="rId17"/>
    <p:sldId id="274" r:id="rId18"/>
    <p:sldId id="275" r:id="rId19"/>
    <p:sldId id="296" r:id="rId20"/>
    <p:sldId id="297" r:id="rId21"/>
    <p:sldId id="289" r:id="rId22"/>
    <p:sldId id="290" r:id="rId23"/>
    <p:sldId id="277" r:id="rId24"/>
    <p:sldId id="298" r:id="rId25"/>
    <p:sldId id="280" r:id="rId26"/>
    <p:sldId id="306" r:id="rId27"/>
    <p:sldId id="281" r:id="rId28"/>
    <p:sldId id="282" r:id="rId29"/>
    <p:sldId id="283" r:id="rId30"/>
    <p:sldId id="284" r:id="rId31"/>
    <p:sldId id="285" r:id="rId32"/>
    <p:sldId id="315" r:id="rId33"/>
    <p:sldId id="319" r:id="rId34"/>
    <p:sldId id="308" r:id="rId35"/>
    <p:sldId id="307" r:id="rId36"/>
    <p:sldId id="293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66F"/>
    <a:srgbClr val="CBF9F1"/>
    <a:srgbClr val="BEF5F8"/>
    <a:srgbClr val="97EFF3"/>
    <a:srgbClr val="93F2F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598" autoAdjust="0"/>
  </p:normalViewPr>
  <p:slideViewPr>
    <p:cSldViewPr>
      <p:cViewPr>
        <p:scale>
          <a:sx n="83" d="100"/>
          <a:sy n="83" d="100"/>
        </p:scale>
        <p:origin x="-706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4;&#1086;&#1088;&#1086;&#1085;&#1080;&#1085;&#1072;\&#1073;&#1102;&#1076;&#1078;&#1077;&#1090;%20&#1076;&#1083;&#1103;%20&#1075;&#1088;&#1072;&#1078;&#1076;&#1072;&#1085;\&#1050;%20&#1087;&#1088;&#1077;&#1079;&#1077;&#1085;&#1090;&#1072;&#1094;&#1080;&#1080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План, млн.руб.</c:v>
                </c:pt>
              </c:strCache>
            </c:strRef>
          </c:tx>
          <c:dLbls>
            <c:dLbl>
              <c:idx val="0"/>
              <c:layout>
                <c:manualLayout>
                  <c:x val="-4.2498624650808637E-3"/>
                  <c:y val="9.7982940167141944E-2"/>
                </c:manualLayout>
              </c:layout>
              <c:showVal val="1"/>
            </c:dLbl>
            <c:dLbl>
              <c:idx val="1"/>
              <c:layout>
                <c:manualLayout>
                  <c:x val="6.3747936976212864E-3"/>
                  <c:y val="7.4467034527027923E-2"/>
                </c:manualLayout>
              </c:layout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79.8</c:v>
                </c:pt>
                <c:pt idx="1">
                  <c:v>80.8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Исполнено, млн.руб.</c:v>
                </c:pt>
              </c:strCache>
            </c:strRef>
          </c:tx>
          <c:dLbls>
            <c:dLbl>
              <c:idx val="0"/>
              <c:layout>
                <c:manualLayout>
                  <c:x val="-3.8956622566346438E-17"/>
                  <c:y val="0.10582157538051336"/>
                </c:manualLayout>
              </c:layout>
              <c:showVal val="1"/>
            </c:dLbl>
            <c:dLbl>
              <c:idx val="1"/>
              <c:layout>
                <c:manualLayout>
                  <c:x val="7.7913245132692925E-17"/>
                  <c:y val="0.12541816341394171"/>
                </c:manualLayout>
              </c:layout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79.5</c:v>
                </c:pt>
                <c:pt idx="1">
                  <c:v>76.3</c:v>
                </c:pt>
              </c:numCache>
            </c:numRef>
          </c:val>
        </c:ser>
        <c:shape val="box"/>
        <c:axId val="96815744"/>
        <c:axId val="96829824"/>
        <c:axId val="0"/>
      </c:bar3DChart>
      <c:catAx>
        <c:axId val="96815744"/>
        <c:scaling>
          <c:orientation val="minMax"/>
        </c:scaling>
        <c:axPos val="b"/>
        <c:tickLblPos val="nextTo"/>
        <c:crossAx val="96829824"/>
        <c:crosses val="autoZero"/>
        <c:auto val="1"/>
        <c:lblAlgn val="ctr"/>
        <c:lblOffset val="100"/>
      </c:catAx>
      <c:valAx>
        <c:axId val="96829824"/>
        <c:scaling>
          <c:orientation val="minMax"/>
        </c:scaling>
        <c:axPos val="l"/>
        <c:majorGridlines/>
        <c:numFmt formatCode="General" sourceLinked="1"/>
        <c:tickLblPos val="nextTo"/>
        <c:crossAx val="96815744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view3D>
      <c:perspective val="30"/>
    </c:view3D>
    <c:plotArea>
      <c:layout>
        <c:manualLayout>
          <c:layoutTarget val="inner"/>
          <c:xMode val="edge"/>
          <c:yMode val="edge"/>
          <c:x val="0.3887512248388818"/>
          <c:y val="4.311249367354246E-2"/>
          <c:w val="0.47973611040214753"/>
          <c:h val="0.86292881037909386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dLbls>
            <c:dLbl>
              <c:idx val="0"/>
              <c:layout>
                <c:manualLayout>
                  <c:x val="1.2711300346007603E-2"/>
                  <c:y val="5.8789764100285163E-2"/>
                </c:manualLayout>
              </c:layout>
              <c:showVal val="1"/>
            </c:dLbl>
            <c:dLbl>
              <c:idx val="1"/>
              <c:layout>
                <c:manualLayout>
                  <c:x val="1.2711300346007603E-2"/>
                  <c:y val="-1.5677579034428277E-2"/>
                </c:manualLayout>
              </c:layout>
              <c:showVal val="1"/>
            </c:dLbl>
            <c:dLbl>
              <c:idx val="2"/>
              <c:layout>
                <c:manualLayout>
                  <c:x val="1.4300087778034673E-2"/>
                  <c:y val="-3.9193176066856777E-3"/>
                </c:manualLayout>
              </c:layout>
              <c:showVal val="1"/>
            </c:dLbl>
            <c:dLbl>
              <c:idx val="3"/>
              <c:layout>
                <c:manualLayout>
                  <c:x val="1.1122387802756652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РФ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38.1</c:v>
                </c:pt>
                <c:pt idx="1">
                  <c:v>1</c:v>
                </c:pt>
                <c:pt idx="2">
                  <c:v>1.3</c:v>
                </c:pt>
                <c:pt idx="3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</c:v>
                </c:pt>
              </c:strCache>
            </c:strRef>
          </c:tx>
          <c:dLbls>
            <c:dLbl>
              <c:idx val="1"/>
              <c:layout>
                <c:manualLayout>
                  <c:x val="1.430021288925855E-2"/>
                  <c:y val="-3.9193176066856777E-3"/>
                </c:manualLayout>
              </c:layout>
              <c:showVal val="1"/>
            </c:dLbl>
            <c:dLbl>
              <c:idx val="2"/>
              <c:layout>
                <c:manualLayout>
                  <c:x val="1.4300212889258491E-2"/>
                  <c:y val="-1.1757952820057066E-2"/>
                </c:manualLayout>
              </c:layout>
              <c:showVal val="1"/>
            </c:dLbl>
            <c:dLbl>
              <c:idx val="3"/>
              <c:layout>
                <c:manualLayout>
                  <c:x val="1.9066950519011406E-2"/>
                  <c:y val="-7.8386352133713554E-3"/>
                </c:manualLayout>
              </c:layout>
              <c:showVal val="1"/>
            </c:dLbl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РФ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42.6</c:v>
                </c:pt>
                <c:pt idx="1">
                  <c:v>1</c:v>
                </c:pt>
                <c:pt idx="2">
                  <c:v>3.8</c:v>
                </c:pt>
                <c:pt idx="3">
                  <c:v>2.2999999999999998</c:v>
                </c:pt>
              </c:numCache>
            </c:numRef>
          </c:val>
        </c:ser>
        <c:gapWidth val="100"/>
        <c:shape val="cylinder"/>
        <c:axId val="99149312"/>
        <c:axId val="99147776"/>
        <c:axId val="0"/>
      </c:bar3DChart>
      <c:valAx>
        <c:axId val="99147776"/>
        <c:scaling>
          <c:orientation val="minMax"/>
        </c:scaling>
        <c:axPos val="b"/>
        <c:majorGridlines/>
        <c:numFmt formatCode="General" sourceLinked="1"/>
        <c:tickLblPos val="nextTo"/>
        <c:crossAx val="99149312"/>
        <c:crosses val="autoZero"/>
        <c:crossBetween val="between"/>
      </c:valAx>
      <c:catAx>
        <c:axId val="99149312"/>
        <c:scaling>
          <c:orientation val="minMax"/>
        </c:scaling>
        <c:axPos val="l"/>
        <c:tickLblPos val="nextTo"/>
        <c:txPr>
          <a:bodyPr/>
          <a:lstStyle/>
          <a:p>
            <a:pPr>
              <a:defRPr sz="1400" b="1" i="1"/>
            </a:pPr>
            <a:endParaRPr lang="ru-RU"/>
          </a:p>
        </c:txPr>
        <c:crossAx val="99147776"/>
        <c:crosses val="autoZero"/>
        <c:auto val="1"/>
        <c:lblAlgn val="ctr"/>
        <c:lblOffset val="100"/>
      </c:catAx>
    </c:plotArea>
    <c:legend>
      <c:legendPos val="r"/>
      <c:layout/>
      <c:txPr>
        <a:bodyPr/>
        <a:lstStyle/>
        <a:p>
          <a:pPr>
            <a:defRPr sz="1400" b="1" i="1"/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plotArea>
      <c:layout>
        <c:manualLayout>
          <c:layoutTarget val="inner"/>
          <c:xMode val="edge"/>
          <c:yMode val="edge"/>
          <c:x val="0.2416690291117079"/>
          <c:y val="0"/>
          <c:w val="0.61991435817476215"/>
          <c:h val="0.91140284824319961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Доходы от сдачи в аренду имущества, находящегося в государственной и муниципальной собственности</c:v>
                </c:pt>
                <c:pt idx="1">
                  <c:v>Доходы от оказания платных услуг (работ)</c:v>
                </c:pt>
                <c:pt idx="2">
                  <c:v>Доходы от реализации имущества, находящегося в государственной и муниципальной собственности (за исключением движимого имущества бюджетных и автономных учреждений, а также имущества гос.и муниц. унитарных предприятий, в т.ч. казенных)</c:v>
                </c:pt>
                <c:pt idx="3">
                  <c:v>Доходы от продажи земельных участков, находящихся в государственной  и муниципальной собственности</c:v>
                </c:pt>
                <c:pt idx="4">
                  <c:v>Прочие поступления от денежных взысканий (штрафов) и иных сумм в возмещение ущерба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2.4</c:v>
                </c:pt>
                <c:pt idx="1">
                  <c:v>0.8</c:v>
                </c:pt>
                <c:pt idx="2">
                  <c:v>1.0000000000000002E-2</c:v>
                </c:pt>
                <c:pt idx="3">
                  <c:v>0.2</c:v>
                </c:pt>
                <c:pt idx="4">
                  <c:v>1.0000000000000002E-2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Доходы от сдачи в аренду имущества, находящегося в государственной и муниципальной собственности</c:v>
                </c:pt>
                <c:pt idx="1">
                  <c:v>Доходы от оказания платных услуг (работ)</c:v>
                </c:pt>
                <c:pt idx="2">
                  <c:v>Доходы от реализации имущества, находящегося в государственной и муниципальной собственности (за исключением движимого имущества бюджетных и автономных учреждений, а также имущества гос.и муниц. унитарных предприятий, в т.ч. казенных)</c:v>
                </c:pt>
                <c:pt idx="3">
                  <c:v>Доходы от продажи земельных участков, находящихся в государственной  и муниципальной собственности</c:v>
                </c:pt>
                <c:pt idx="4">
                  <c:v>Прочие поступления от денежных взысканий (штрафов) и иных сумм в возмещение ущерба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2.2000000000000002</c:v>
                </c:pt>
                <c:pt idx="1">
                  <c:v>1.0000000000000002E-2</c:v>
                </c:pt>
                <c:pt idx="2">
                  <c:v>0</c:v>
                </c:pt>
                <c:pt idx="3">
                  <c:v>0.30000000000000004</c:v>
                </c:pt>
                <c:pt idx="4">
                  <c:v>0.2</c:v>
                </c:pt>
              </c:numCache>
            </c:numRef>
          </c:val>
        </c:ser>
        <c:gapWidth val="100"/>
        <c:axId val="100295040"/>
        <c:axId val="100280960"/>
      </c:barChart>
      <c:valAx>
        <c:axId val="100280960"/>
        <c:scaling>
          <c:orientation val="minMax"/>
        </c:scaling>
        <c:axPos val="b"/>
        <c:majorGridlines/>
        <c:numFmt formatCode="General" sourceLinked="1"/>
        <c:tickLblPos val="nextTo"/>
        <c:crossAx val="100295040"/>
        <c:crosses val="autoZero"/>
        <c:crossBetween val="between"/>
      </c:valAx>
      <c:catAx>
        <c:axId val="100295040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0280960"/>
        <c:crosses val="autoZero"/>
        <c:auto val="1"/>
        <c:lblAlgn val="ctr"/>
        <c:lblOffset val="100"/>
      </c:catAx>
    </c:plotArea>
    <c:legend>
      <c:legendPos val="r"/>
      <c:layout>
        <c:manualLayout>
          <c:xMode val="edge"/>
          <c:yMode val="edge"/>
          <c:x val="0.86064168157561061"/>
          <c:y val="0.46395229847286051"/>
          <c:w val="0.13023576882262128"/>
          <c:h val="0.13796827126303235"/>
        </c:manualLayout>
      </c:layout>
      <c:spPr>
        <a:ln>
          <a:bevel/>
        </a:ln>
      </c:spPr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75"/>
      <c:perspective val="30"/>
    </c:view3D>
    <c:plotArea>
      <c:layout>
        <c:manualLayout>
          <c:layoutTarget val="inner"/>
          <c:xMode val="edge"/>
          <c:yMode val="edge"/>
          <c:x val="6.6208161393856019E-2"/>
          <c:y val="0.1096071438687551"/>
          <c:w val="0.56240365071284937"/>
          <c:h val="0.8364580902654607"/>
        </c:manualLayout>
      </c:layout>
      <c:pie3DChart>
        <c:varyColors val="1"/>
        <c:dLbls>
          <c:showVal val="1"/>
        </c:dLbls>
      </c:pie3DChart>
    </c:plotArea>
    <c:legend>
      <c:legendPos val="r"/>
      <c:layout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zero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plotArea>
      <c:layout>
        <c:manualLayout>
          <c:layoutTarget val="inner"/>
          <c:xMode val="edge"/>
          <c:yMode val="edge"/>
          <c:x val="0.12175296607097179"/>
          <c:y val="2.9486548663036096E-2"/>
          <c:w val="0.65681262651056727"/>
          <c:h val="0.95595216565336349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Дотации бюджетам бюджетной системы РФ</c:v>
                </c:pt>
                <c:pt idx="1">
                  <c:v>Субсидии бюджетам бюджетной системы РФ </c:v>
                </c:pt>
                <c:pt idx="2">
                  <c:v>Субвенции бюджетам бюджетной системы РФ</c:v>
                </c:pt>
                <c:pt idx="3">
                  <c:v>Безвозмездные поступления от негосударственных организаций</c:v>
                </c:pt>
                <c:pt idx="4">
                  <c:v>Возврат остатков субсидий, субвенций и иных межбюджетных трансфертов, имеющих целевое назначение, прошлых лет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9.7000000000000011</c:v>
                </c:pt>
                <c:pt idx="1">
                  <c:v>10.4</c:v>
                </c:pt>
                <c:pt idx="2">
                  <c:v>0</c:v>
                </c:pt>
                <c:pt idx="3">
                  <c:v>6.0000000000000012E-2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</c:v>
                </c:pt>
              </c:strCache>
            </c:strRef>
          </c:tx>
          <c:dLbls>
            <c:dLbl>
              <c:idx val="2"/>
              <c:layout>
                <c:manualLayout>
                  <c:x val="-2.7777780815592843E-3"/>
                  <c:y val="-6.0125914079595388E-2"/>
                </c:manualLayout>
              </c:layout>
              <c:showVal val="1"/>
            </c:dLbl>
            <c:dLbl>
              <c:idx val="4"/>
              <c:layout>
                <c:manualLayout>
                  <c:x val="4.1666671223389313E-3"/>
                  <c:y val="4.0083942719730294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Дотации бюджетам бюджетной системы РФ</c:v>
                </c:pt>
                <c:pt idx="1">
                  <c:v>Субсидии бюджетам бюджетной системы РФ </c:v>
                </c:pt>
                <c:pt idx="2">
                  <c:v>Субвенции бюджетам бюджетной системы РФ</c:v>
                </c:pt>
                <c:pt idx="3">
                  <c:v>Безвозмездные поступления от негосударственных организаций</c:v>
                </c:pt>
                <c:pt idx="4">
                  <c:v>Возврат остатков субсидий, субвенций и иных межбюджетных трансфертов, имеющих целевое назначение, прошлых лет 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6.8</c:v>
                </c:pt>
                <c:pt idx="1">
                  <c:v>13.7</c:v>
                </c:pt>
                <c:pt idx="2">
                  <c:v>2.0000000000000005E-3</c:v>
                </c:pt>
                <c:pt idx="3">
                  <c:v>0</c:v>
                </c:pt>
                <c:pt idx="4">
                  <c:v>0.30000000000000004</c:v>
                </c:pt>
              </c:numCache>
            </c:numRef>
          </c:val>
        </c:ser>
        <c:gapWidth val="100"/>
        <c:axId val="92680960"/>
        <c:axId val="92670976"/>
      </c:barChart>
      <c:valAx>
        <c:axId val="92670976"/>
        <c:scaling>
          <c:orientation val="minMax"/>
        </c:scaling>
        <c:axPos val="b"/>
        <c:majorGridlines/>
        <c:numFmt formatCode="General" sourceLinked="1"/>
        <c:tickLblPos val="nextTo"/>
        <c:crossAx val="92680960"/>
        <c:crosses val="autoZero"/>
        <c:crossBetween val="between"/>
      </c:valAx>
      <c:catAx>
        <c:axId val="92680960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92670976"/>
        <c:crosses val="autoZero"/>
        <c:auto val="1"/>
        <c:lblAlgn val="ctr"/>
        <c:lblOffset val="100"/>
      </c:catAx>
    </c:plotArea>
    <c:legend>
      <c:legendPos val="r"/>
      <c:layout>
        <c:manualLayout>
          <c:xMode val="edge"/>
          <c:yMode val="edge"/>
          <c:x val="0.79932084419519289"/>
          <c:y val="0.16230745899049701"/>
          <c:w val="0.10623470103179149"/>
          <c:h val="0.22644460793643134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>
        <c:manualLayout>
          <c:layoutTarget val="inner"/>
          <c:xMode val="edge"/>
          <c:yMode val="edge"/>
          <c:x val="5.9485080954917675E-2"/>
          <c:y val="9.1894882050142609E-2"/>
          <c:w val="0.85238867096438564"/>
          <c:h val="0.8342993940844192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           </c:v>
                </c:pt>
              </c:strCache>
            </c:strRef>
          </c:tx>
          <c:dLbls>
            <c:dLbl>
              <c:idx val="1"/>
              <c:layout>
                <c:manualLayout>
                  <c:x val="0.30716031552049777"/>
                  <c:y val="0"/>
                </c:manualLayout>
              </c:layout>
              <c:showVal val="1"/>
              <c:showCatName val="1"/>
            </c:dLbl>
            <c:dLbl>
              <c:idx val="2"/>
              <c:layout>
                <c:manualLayout>
                  <c:x val="6.5773437329375697E-2"/>
                  <c:y val="0.21933104298952541"/>
                </c:manualLayout>
              </c:layout>
              <c:showVal val="1"/>
              <c:showCatName val="1"/>
            </c:dLbl>
            <c:dLbl>
              <c:idx val="3"/>
              <c:layout>
                <c:manualLayout>
                  <c:x val="0"/>
                  <c:y val="0.13362671241656907"/>
                </c:manualLayout>
              </c:layout>
              <c:showVal val="1"/>
              <c:showCatName val="1"/>
            </c:dLbl>
            <c:dLbl>
              <c:idx val="4"/>
              <c:layout>
                <c:manualLayout>
                  <c:x val="-0.16907760486251766"/>
                  <c:y val="-0.27384457282524177"/>
                </c:manualLayout>
              </c:layout>
              <c:showVal val="1"/>
              <c:showCatName val="1"/>
            </c:dLbl>
            <c:dLbl>
              <c:idx val="5"/>
              <c:layout>
                <c:manualLayout>
                  <c:x val="-7.8339111418769231E-2"/>
                  <c:y val="4.4077723557781376E-2"/>
                </c:manualLayout>
              </c:layout>
              <c:showVal val="1"/>
              <c:showCatName val="1"/>
            </c:dLbl>
            <c:dLbl>
              <c:idx val="6"/>
              <c:layout>
                <c:manualLayout>
                  <c:x val="0.20648774067838618"/>
                  <c:y val="6.6847807508567406E-2"/>
                </c:manualLayout>
              </c:layout>
              <c:showVal val="1"/>
              <c:showCatName val="1"/>
            </c:dLbl>
            <c:showVal val="1"/>
            <c:showCatName val="1"/>
            <c:showLeaderLines val="1"/>
          </c:dLbls>
          <c:cat>
            <c:strRef>
              <c:f>Лист1!$A$2:$A$8</c:f>
              <c:strCache>
                <c:ptCount val="7"/>
                <c:pt idx="0">
                  <c:v>Социальная политика</c:v>
                </c:pt>
                <c:pt idx="1">
                  <c:v>Обслуживание государственного внутреннего долга</c:v>
                </c:pt>
                <c:pt idx="2">
                  <c:v>Культура, кинематография</c:v>
                </c:pt>
                <c:pt idx="3">
                  <c:v>Общегосударственные вопросы</c:v>
                </c:pt>
                <c:pt idx="4">
                  <c:v>Национальная экономика</c:v>
                </c:pt>
                <c:pt idx="5">
                  <c:v>Национальная безопасность и правоохранительная деятельность</c:v>
                </c:pt>
                <c:pt idx="6">
                  <c:v>Жилищно-коммунальное хозяйство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81.8</c:v>
                </c:pt>
                <c:pt idx="1">
                  <c:v>413.9</c:v>
                </c:pt>
                <c:pt idx="2">
                  <c:v>20446.3</c:v>
                </c:pt>
                <c:pt idx="3">
                  <c:v>973.3</c:v>
                </c:pt>
                <c:pt idx="4">
                  <c:v>23246.7</c:v>
                </c:pt>
                <c:pt idx="5">
                  <c:v>712.7</c:v>
                </c:pt>
                <c:pt idx="6">
                  <c:v>30441.4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.15842014142678168"/>
          <c:y val="0.19120191600332695"/>
          <c:w val="0.72493139163874665"/>
          <c:h val="0.70816418295865036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D1FE2A"/>
              </a:solidFill>
            </c:spPr>
          </c:dPt>
          <c:dPt>
            <c:idx val="3"/>
            <c:spPr>
              <a:solidFill>
                <a:srgbClr val="00FFFF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3.9531048274329794E-2"/>
                  <c:y val="-7.8434791029225168E-2"/>
                </c:manualLayout>
              </c:layout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ru-RU" dirty="0"/>
                      <a:t>Финансовое управление Администрации Комсомольского муниципального района
</a:t>
                    </a:r>
                    <a:r>
                      <a:rPr lang="ru-RU" dirty="0" smtClean="0"/>
                      <a:t>26,8%</a:t>
                    </a:r>
                    <a:endParaRPr lang="ru-RU" dirty="0"/>
                  </a:p>
                </c:rich>
              </c:tx>
              <c:spPr/>
              <c:showVal val="1"/>
              <c:showCatName val="1"/>
              <c:separator>
</c:separator>
            </c:dLbl>
            <c:dLbl>
              <c:idx val="1"/>
              <c:layout>
                <c:manualLayout>
                  <c:x val="8.6664221216799744E-2"/>
                  <c:y val="-0.45061941315829784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ru-RU" dirty="0"/>
                      <a:t>Администрация Комсомольского муниципального  района Ивановской </a:t>
                    </a:r>
                    <a:r>
                      <a:rPr lang="ru-RU" dirty="0" smtClean="0"/>
                      <a:t>области</a:t>
                    </a:r>
                  </a:p>
                  <a:p>
                    <a:pPr>
                      <a:defRPr sz="1400" b="1"/>
                    </a:pPr>
                    <a:r>
                      <a:rPr lang="ru-RU" dirty="0" smtClean="0"/>
                      <a:t>73,2%</a:t>
                    </a:r>
                    <a:endParaRPr lang="ru-RU" dirty="0"/>
                  </a:p>
                </c:rich>
              </c:tx>
              <c:spPr/>
              <c:showVal val="1"/>
              <c:showCatName val="1"/>
              <c:separator>
</c:separator>
            </c:dLbl>
            <c:dLbl>
              <c:idx val="2"/>
              <c:layout>
                <c:manualLayout>
                  <c:x val="6.1365074933194756E-2"/>
                  <c:y val="9.18978221639042E-2"/>
                </c:manualLayout>
              </c:layout>
              <c:showVal val="1"/>
              <c:showCatName val="1"/>
              <c:separator>
</c:separator>
            </c:dLbl>
            <c:dLbl>
              <c:idx val="3"/>
              <c:layout>
                <c:manualLayout>
                  <c:x val="1.1254841080035941E-3"/>
                  <c:y val="-1.8215130751237863E-2"/>
                </c:manualLayout>
              </c:layout>
              <c:showVal val="1"/>
              <c:showCatName val="1"/>
              <c:separator>
</c:separator>
            </c:dLbl>
            <c:dLbl>
              <c:idx val="4"/>
              <c:layout>
                <c:manualLayout>
                  <c:x val="-0.11512835074855259"/>
                  <c:y val="-6.800895996540926E-2"/>
                </c:manualLayout>
              </c:layout>
              <c:showVal val="1"/>
              <c:showCatName val="1"/>
              <c:separator>
</c:separator>
            </c:dLbl>
            <c:dLbl>
              <c:idx val="5"/>
              <c:layout>
                <c:manualLayout>
                  <c:x val="-6.8155501879101563E-2"/>
                  <c:y val="-8.7190199587433265E-2"/>
                </c:manualLayout>
              </c:layout>
              <c:showVal val="1"/>
              <c:showCatName val="1"/>
              <c:separator>
</c:separator>
            </c:dLbl>
            <c:dLbl>
              <c:idx val="6"/>
              <c:layout>
                <c:manualLayout>
                  <c:x val="0.17840232664206954"/>
                  <c:y val="-0.10345378291301002"/>
                </c:manualLayout>
              </c:layout>
              <c:showVal val="1"/>
              <c:showCatName val="1"/>
              <c:separator>
</c:separato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  <c:showCatName val="1"/>
            <c:separator>
</c:separator>
            <c:showLeaderLines val="1"/>
          </c:dLbls>
          <c:cat>
            <c:strRef>
              <c:f>Д_Р!$A$131:$A$132</c:f>
              <c:strCache>
                <c:ptCount val="2"/>
                <c:pt idx="0">
                  <c:v>Финансовое управление Администрации Комсомольского муниципального района</c:v>
                </c:pt>
                <c:pt idx="1">
                  <c:v>Администрация Комсомольского муниципального  района Ивановской области</c:v>
                </c:pt>
              </c:strCache>
            </c:strRef>
          </c:cat>
          <c:val>
            <c:numRef>
              <c:f>Д_Р!$F$131:$F$132</c:f>
              <c:numCache>
                <c:formatCode>0.0%</c:formatCode>
                <c:ptCount val="2"/>
                <c:pt idx="0">
                  <c:v>0.38513485861129332</c:v>
                </c:pt>
                <c:pt idx="1">
                  <c:v>0.61486514138870663</c:v>
                </c:pt>
              </c:numCache>
            </c:numRef>
          </c:val>
        </c:ser>
        <c:dLbls>
          <c:showVal val="1"/>
        </c:dLbls>
      </c:pie3DChart>
    </c:plotArea>
    <c:plotVisOnly val="1"/>
    <c:dispBlanksAs val="zero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   </c:v>
                </c:pt>
              </c:strCache>
            </c:strRef>
          </c:tx>
          <c:dLbls>
            <c:dLbl>
              <c:idx val="0"/>
              <c:layout>
                <c:manualLayout>
                  <c:x val="0.30498336206371346"/>
                  <c:y val="8.072603085234484E-4"/>
                </c:manualLayout>
              </c:layout>
              <c:showVal val="1"/>
              <c:showCatName val="1"/>
            </c:dLbl>
            <c:dLbl>
              <c:idx val="1"/>
              <c:layout>
                <c:manualLayout>
                  <c:x val="7.2046206335496771E-2"/>
                  <c:y val="0.34308537686725032"/>
                </c:manualLayout>
              </c:layout>
              <c:showVal val="1"/>
              <c:showCatName val="1"/>
            </c:dLbl>
            <c:dLbl>
              <c:idx val="2"/>
              <c:layout>
                <c:manualLayout>
                  <c:x val="9.1497898083008691E-2"/>
                  <c:y val="-2.5832329872750349E-2"/>
                </c:manualLayout>
              </c:layout>
              <c:showVal val="1"/>
              <c:showCatName val="1"/>
            </c:dLbl>
            <c:dLbl>
              <c:idx val="4"/>
              <c:layout>
                <c:manualLayout>
                  <c:x val="-2.5349187066646496E-2"/>
                  <c:y val="0.13622485924431282"/>
                </c:manualLayout>
              </c:layout>
              <c:showVal val="1"/>
              <c:showCatName val="1"/>
            </c:dLbl>
            <c:dLbl>
              <c:idx val="5"/>
              <c:layout>
                <c:manualLayout>
                  <c:x val="-0.20988662550039244"/>
                  <c:y val="1.614520617046897E-3"/>
                </c:manualLayout>
              </c:layout>
              <c:showVal val="1"/>
              <c:showCatName val="1"/>
            </c:dLbl>
            <c:showVal val="1"/>
            <c:showCatName val="1"/>
            <c:showLeaderLines val="1"/>
          </c:dLbls>
          <c:cat>
            <c:strRef>
              <c:f>Лист1!$A$2:$A$7</c:f>
              <c:strCache>
                <c:ptCount val="6"/>
                <c:pt idx="0">
                  <c:v>Мун. программа "Организация и осуществление первичных мер пожарной безопасности, мероприятия по предупреждению и ликвидации последствий ЧС, природного и техногенного характера в границах населенных пунктов Комсомольского городского поселения"</c:v>
                </c:pt>
                <c:pt idx="1">
                  <c:v>Муниципальная программа "Дорожная деятельность в отношении автомобильных дорог общего пользования Комсомольского городского поселения"</c:v>
                </c:pt>
                <c:pt idx="2">
                  <c:v>Муниципальная программа "Обеспечение населения объектами инженерной инфраструктуры и услугами жилищно-коммунального хозяйства Комсомольского городского поселения"</c:v>
                </c:pt>
                <c:pt idx="3">
                  <c:v>Муниципальная программа "Благоустройство муниципального образования "Комсомольское городское поселение Комсомольского муниципального района Ивановской области"</c:v>
                </c:pt>
                <c:pt idx="4">
                  <c:v>Муниципальная программа "Культура  Комсомольского городского поселения Комсомольского муниципального района"</c:v>
                </c:pt>
                <c:pt idx="5">
                  <c:v>Муниципальная программа"Формирование современной городской среды на территории Комсомольского городского поселения на 2018-2024 годы"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119.4</c:v>
                </c:pt>
                <c:pt idx="1">
                  <c:v>20309.099999999995</c:v>
                </c:pt>
                <c:pt idx="2">
                  <c:v>15356.3</c:v>
                </c:pt>
                <c:pt idx="3">
                  <c:v>16251.2</c:v>
                </c:pt>
                <c:pt idx="4">
                  <c:v>20446.3</c:v>
                </c:pt>
                <c:pt idx="5">
                  <c:v>1005.8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</c:plotArea>
    <c:plotVisOnly val="1"/>
  </c:chart>
  <c:txPr>
    <a:bodyPr/>
    <a:lstStyle/>
    <a:p>
      <a:pPr>
        <a:defRPr sz="900"/>
      </a:pPr>
      <a:endParaRPr lang="ru-RU"/>
    </a:p>
  </c:txPr>
  <c:externalData r:id="rId1"/>
</c:chartSpace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hyperlink" Target="http://finkoms.ru/byudzhet-dlya-grazhdan.html" TargetMode="External"/><Relationship Id="rId1" Type="http://schemas.openxmlformats.org/officeDocument/2006/relationships/hyperlink" Target="http://df.ivanovoobl.ru/?type=news&amp;id=21871" TargetMode="External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hyperlink" Target="http://finkoms.ru/byudzhet-dlya-grazhdan.html" TargetMode="External"/><Relationship Id="rId1" Type="http://schemas.openxmlformats.org/officeDocument/2006/relationships/hyperlink" Target="http://df.ivanovoobl.ru/?type=news&amp;id=21871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854033-D60F-46C8-977B-5EF5E9D5107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D971B3-F31B-467A-94A4-8F856B31233B}">
      <dgm:prSet/>
      <dgm:spPr/>
      <dgm:t>
        <a:bodyPr/>
        <a:lstStyle/>
        <a:p>
          <a:pPr rtl="0"/>
          <a:r>
            <a:rPr lang="ru-RU" b="1" dirty="0" smtClean="0"/>
            <a:t>Доходы бюджета Комсомольского городского бюджета за 2020 год по видам доходов</a:t>
          </a:r>
          <a:endParaRPr lang="ru-RU" b="1" dirty="0"/>
        </a:p>
      </dgm:t>
    </dgm:pt>
    <dgm:pt modelId="{0D6CFB92-7537-4BD6-AACA-E3CB36554677}" type="parTrans" cxnId="{9FE13DDD-C75E-4AB2-9538-4B88A455CF20}">
      <dgm:prSet/>
      <dgm:spPr/>
      <dgm:t>
        <a:bodyPr/>
        <a:lstStyle/>
        <a:p>
          <a:endParaRPr lang="ru-RU"/>
        </a:p>
      </dgm:t>
    </dgm:pt>
    <dgm:pt modelId="{07E73678-AFB8-4F45-AAAB-CB634E3936F4}" type="sibTrans" cxnId="{9FE13DDD-C75E-4AB2-9538-4B88A455CF20}">
      <dgm:prSet/>
      <dgm:spPr/>
      <dgm:t>
        <a:bodyPr/>
        <a:lstStyle/>
        <a:p>
          <a:endParaRPr lang="ru-RU"/>
        </a:p>
      </dgm:t>
    </dgm:pt>
    <dgm:pt modelId="{C71196CF-376E-4CB4-80A4-E258B7B5F5FF}" type="pres">
      <dgm:prSet presAssocID="{3E854033-D60F-46C8-977B-5EF5E9D510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59E235-93FA-4761-A151-8A07F5DF5F8E}" type="pres">
      <dgm:prSet presAssocID="{5ED971B3-F31B-467A-94A4-8F856B31233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E13DDD-C75E-4AB2-9538-4B88A455CF20}" srcId="{3E854033-D60F-46C8-977B-5EF5E9D51078}" destId="{5ED971B3-F31B-467A-94A4-8F856B31233B}" srcOrd="0" destOrd="0" parTransId="{0D6CFB92-7537-4BD6-AACA-E3CB36554677}" sibTransId="{07E73678-AFB8-4F45-AAAB-CB634E3936F4}"/>
    <dgm:cxn modelId="{2342F7EA-E591-43D0-B163-11C99F08DDA0}" type="presOf" srcId="{5ED971B3-F31B-467A-94A4-8F856B31233B}" destId="{C959E235-93FA-4761-A151-8A07F5DF5F8E}" srcOrd="0" destOrd="0" presId="urn:microsoft.com/office/officeart/2005/8/layout/vList2"/>
    <dgm:cxn modelId="{2047D2EE-5216-40A0-AF77-5FE7808CE76F}" type="presOf" srcId="{3E854033-D60F-46C8-977B-5EF5E9D51078}" destId="{C71196CF-376E-4CB4-80A4-E258B7B5F5FF}" srcOrd="0" destOrd="0" presId="urn:microsoft.com/office/officeart/2005/8/layout/vList2"/>
    <dgm:cxn modelId="{3659709F-0726-41CB-A319-FA35FCF06D48}" type="presParOf" srcId="{C71196CF-376E-4CB4-80A4-E258B7B5F5FF}" destId="{C959E235-93FA-4761-A151-8A07F5DF5F8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D86437-1BE7-4DCD-9BC6-773C3B1480B1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0A9BC8C-F489-4DEF-B74E-1E0808FE0210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 lIns="36000" tIns="36000" rIns="36000" bIns="36000"/>
        <a:lstStyle/>
        <a:p>
          <a:pPr rtl="0"/>
          <a:r>
            <a:rPr lang="ru-RU" sz="2000" b="0" baseline="0" dirty="0" smtClean="0">
              <a:solidFill>
                <a:schemeClr val="bg1"/>
              </a:solidFill>
              <a:latin typeface="Times New Roman" pitchFamily="18" charset="0"/>
            </a:rPr>
            <a:t>Распределение расходов бюджета КГП по разделам бюджетной классификации за 2020 год, тыс.руб.</a:t>
          </a:r>
          <a:endParaRPr lang="ru-RU" sz="1200" b="0" baseline="0" dirty="0">
            <a:solidFill>
              <a:schemeClr val="bg1"/>
            </a:solidFill>
            <a:latin typeface="Times New Roman" pitchFamily="18" charset="0"/>
          </a:endParaRPr>
        </a:p>
      </dgm:t>
    </dgm:pt>
    <dgm:pt modelId="{10FA4FDD-8433-4656-857B-8C26E8B73C1C}" type="parTrans" cxnId="{49F6F197-1F63-4E2A-A650-A286C0CCDDC6}">
      <dgm:prSet/>
      <dgm:spPr/>
      <dgm:t>
        <a:bodyPr/>
        <a:lstStyle/>
        <a:p>
          <a:endParaRPr lang="ru-RU"/>
        </a:p>
      </dgm:t>
    </dgm:pt>
    <dgm:pt modelId="{9EADBBE7-28B0-45F0-B879-115C8F8C5ECC}" type="sibTrans" cxnId="{49F6F197-1F63-4E2A-A650-A286C0CCDDC6}">
      <dgm:prSet/>
      <dgm:spPr/>
      <dgm:t>
        <a:bodyPr/>
        <a:lstStyle/>
        <a:p>
          <a:endParaRPr lang="ru-RU"/>
        </a:p>
      </dgm:t>
    </dgm:pt>
    <dgm:pt modelId="{2EF29E75-C62D-430B-A802-37F021730A60}" type="pres">
      <dgm:prSet presAssocID="{C3D86437-1BE7-4DCD-9BC6-773C3B1480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873629-AD1B-4A25-B012-5A6BA8595F43}" type="pres">
      <dgm:prSet presAssocID="{90A9BC8C-F489-4DEF-B74E-1E0808FE0210}" presName="node" presStyleLbl="node1" presStyleIdx="0" presStyleCnt="1" custScaleX="762756" custLinFactNeighborY="-601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F6F197-1F63-4E2A-A650-A286C0CCDDC6}" srcId="{C3D86437-1BE7-4DCD-9BC6-773C3B1480B1}" destId="{90A9BC8C-F489-4DEF-B74E-1E0808FE0210}" srcOrd="0" destOrd="0" parTransId="{10FA4FDD-8433-4656-857B-8C26E8B73C1C}" sibTransId="{9EADBBE7-28B0-45F0-B879-115C8F8C5ECC}"/>
    <dgm:cxn modelId="{DA4BF964-A69D-426D-A0B4-6FB9B356F41F}" type="presOf" srcId="{90A9BC8C-F489-4DEF-B74E-1E0808FE0210}" destId="{53873629-AD1B-4A25-B012-5A6BA8595F43}" srcOrd="0" destOrd="0" presId="urn:microsoft.com/office/officeart/2005/8/layout/default"/>
    <dgm:cxn modelId="{E95F07AB-ECF5-4CE0-AFB8-199393333110}" type="presOf" srcId="{C3D86437-1BE7-4DCD-9BC6-773C3B1480B1}" destId="{2EF29E75-C62D-430B-A802-37F021730A60}" srcOrd="0" destOrd="0" presId="urn:microsoft.com/office/officeart/2005/8/layout/default"/>
    <dgm:cxn modelId="{5CE6C780-4AC0-4673-A767-5B12BEA059A5}" type="presParOf" srcId="{2EF29E75-C62D-430B-A802-37F021730A60}" destId="{53873629-AD1B-4A25-B012-5A6BA8595F43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2FDFCA-146F-4B03-A0BB-D9A0DF9B279B}" type="doc">
      <dgm:prSet loTypeId="urn:microsoft.com/office/officeart/2005/8/layout/vList2" loCatId="list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D176F3F6-1C65-499A-8D43-45AAC8C740F6}">
      <dgm:prSet/>
      <dgm:spPr/>
      <dgm:t>
        <a:bodyPr/>
        <a:lstStyle/>
        <a:p>
          <a:pPr rtl="0"/>
          <a:r>
            <a:rPr lang="ru-RU" b="1" i="1" dirty="0" smtClean="0"/>
            <a:t>«Формирование современной городской среды на территории Комсомольского городского поселения на </a:t>
          </a:r>
          <a:r>
            <a:rPr lang="ru-RU" b="1" i="1" dirty="0" smtClean="0"/>
            <a:t>2018-2024 </a:t>
          </a:r>
          <a:r>
            <a:rPr lang="ru-RU" b="1" i="1" dirty="0" smtClean="0"/>
            <a:t>годы»</a:t>
          </a:r>
          <a:endParaRPr lang="ru-RU" b="1" i="1" dirty="0"/>
        </a:p>
      </dgm:t>
    </dgm:pt>
    <dgm:pt modelId="{532DE6AE-7696-4789-B4F7-F2221A878218}" type="parTrans" cxnId="{FB1B0126-A901-4A7F-8019-7506DE1A87E3}">
      <dgm:prSet/>
      <dgm:spPr/>
      <dgm:t>
        <a:bodyPr/>
        <a:lstStyle/>
        <a:p>
          <a:endParaRPr lang="ru-RU"/>
        </a:p>
      </dgm:t>
    </dgm:pt>
    <dgm:pt modelId="{E3F23FC2-3C94-4168-9AB1-1D141ABAE9BE}" type="sibTrans" cxnId="{FB1B0126-A901-4A7F-8019-7506DE1A87E3}">
      <dgm:prSet/>
      <dgm:spPr/>
      <dgm:t>
        <a:bodyPr/>
        <a:lstStyle/>
        <a:p>
          <a:endParaRPr lang="ru-RU"/>
        </a:p>
      </dgm:t>
    </dgm:pt>
    <dgm:pt modelId="{ED5BA4C7-3D08-4404-AA9C-74FCF7BE8E66}" type="pres">
      <dgm:prSet presAssocID="{992FDFCA-146F-4B03-A0BB-D9A0DF9B279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421275-64BD-4C5D-9686-293D66345675}" type="pres">
      <dgm:prSet presAssocID="{D176F3F6-1C65-499A-8D43-45AAC8C740F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3FC461-AC5E-4FF6-9DCD-71C5B0B18E52}" type="presOf" srcId="{992FDFCA-146F-4B03-A0BB-D9A0DF9B279B}" destId="{ED5BA4C7-3D08-4404-AA9C-74FCF7BE8E66}" srcOrd="0" destOrd="0" presId="urn:microsoft.com/office/officeart/2005/8/layout/vList2"/>
    <dgm:cxn modelId="{96AE1E16-8E24-4D3F-835F-15BEA9D08793}" type="presOf" srcId="{D176F3F6-1C65-499A-8D43-45AAC8C740F6}" destId="{04421275-64BD-4C5D-9686-293D66345675}" srcOrd="0" destOrd="0" presId="urn:microsoft.com/office/officeart/2005/8/layout/vList2"/>
    <dgm:cxn modelId="{FB1B0126-A901-4A7F-8019-7506DE1A87E3}" srcId="{992FDFCA-146F-4B03-A0BB-D9A0DF9B279B}" destId="{D176F3F6-1C65-499A-8D43-45AAC8C740F6}" srcOrd="0" destOrd="0" parTransId="{532DE6AE-7696-4789-B4F7-F2221A878218}" sibTransId="{E3F23FC2-3C94-4168-9AB1-1D141ABAE9BE}"/>
    <dgm:cxn modelId="{D88635A8-AD03-4702-A1DC-83B3F241987E}" type="presParOf" srcId="{ED5BA4C7-3D08-4404-AA9C-74FCF7BE8E66}" destId="{04421275-64BD-4C5D-9686-293D6634567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19816A-A8E5-4330-A7FC-924A878C0E1C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E2A46B-9133-4C65-A1BF-8C7EAB49A953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accent1">
                  <a:lumMod val="75000"/>
                </a:schemeClr>
              </a:solidFill>
              <a:hlinkClick xmlns:r="http://schemas.openxmlformats.org/officeDocument/2006/relationships" r:id="rId1"/>
            </a:rPr>
            <a:t>О проведении публичных (общественных) обсуждений по проекту решения Совета Комсомольского городского поселения "Об исполнении бюджета Комсомольского городского поселения за </a:t>
          </a:r>
          <a:r>
            <a:rPr lang="ru-RU" sz="1600" b="1" dirty="0" smtClean="0">
              <a:solidFill>
                <a:schemeClr val="accent1">
                  <a:lumMod val="75000"/>
                </a:schemeClr>
              </a:solidFill>
              <a:hlinkClick xmlns:r="http://schemas.openxmlformats.org/officeDocument/2006/relationships" r:id="rId1"/>
            </a:rPr>
            <a:t>2020 </a:t>
          </a:r>
          <a:r>
            <a:rPr lang="ru-RU" sz="1600" b="1" dirty="0" smtClean="0">
              <a:solidFill>
                <a:schemeClr val="accent1">
                  <a:lumMod val="75000"/>
                </a:schemeClr>
              </a:solidFill>
              <a:hlinkClick xmlns:r="http://schemas.openxmlformats.org/officeDocument/2006/relationships" r:id="rId1"/>
            </a:rPr>
            <a:t>год"</a:t>
          </a:r>
          <a:r>
            <a:rPr lang="ru-RU" sz="1600" dirty="0" smtClean="0"/>
            <a:t/>
          </a:r>
          <a:br>
            <a:rPr lang="ru-RU" sz="1600" dirty="0" smtClean="0"/>
          </a:br>
          <a:endParaRPr lang="ru-RU" sz="1600" dirty="0" smtClean="0"/>
        </a:p>
        <a:p>
          <a:endParaRPr lang="ru-RU" sz="1400" dirty="0" smtClean="0"/>
        </a:p>
        <a:p>
          <a:r>
            <a:rPr lang="ru-RU" sz="1400" dirty="0" smtClean="0"/>
            <a:t/>
          </a:r>
          <a:br>
            <a:rPr lang="ru-RU" sz="1400" dirty="0" smtClean="0"/>
          </a:br>
          <a:r>
            <a:rPr lang="ru-RU" sz="1400" dirty="0" smtClean="0"/>
            <a:t>Предложения по проекту муниципального акта в письменной форме подаются в комиссию по проведению публичных слушаний. Обращаться по адресу: 155150, Ивановская область, г. Комсомольск, ул. 50 лет ВЛКСМ, д.2, приемная главы администрации Комсомольского муниципального района, телефон 4-11-78</a:t>
          </a:r>
          <a:br>
            <a:rPr lang="ru-RU" sz="1400" dirty="0" smtClean="0"/>
          </a:br>
          <a:endParaRPr lang="ru-RU" sz="1400" dirty="0" smtClean="0"/>
        </a:p>
        <a:p>
          <a:r>
            <a:rPr lang="ru-RU" sz="1400" dirty="0" smtClean="0"/>
            <a:t>Проект решения Совета Комсомольского городского поселения «Об исполнении бюджета Комсомольского городского поселения за </a:t>
          </a:r>
          <a:r>
            <a:rPr lang="ru-RU" sz="1400" dirty="0" smtClean="0"/>
            <a:t>2020 </a:t>
          </a:r>
          <a:r>
            <a:rPr lang="ru-RU" sz="1400" dirty="0" smtClean="0"/>
            <a:t>год»  размещен на официальном сайте финансового управления в сети интернет (</a:t>
          </a:r>
          <a:r>
            <a:rPr lang="en-US" sz="1400" dirty="0" smtClean="0">
              <a:solidFill>
                <a:schemeClr val="accent1">
                  <a:lumMod val="75000"/>
                </a:schemeClr>
              </a:solidFill>
              <a:hlinkClick xmlns:r="http://schemas.openxmlformats.org/officeDocument/2006/relationships" r:id="rId2"/>
            </a:rPr>
            <a:t>http://finkoms.ru/byudzhet-dlya-grazhdan.html</a:t>
          </a:r>
          <a:r>
            <a:rPr lang="ru-RU" sz="1400" dirty="0" smtClean="0"/>
            <a:t>).</a:t>
          </a:r>
        </a:p>
      </dgm:t>
    </dgm:pt>
    <dgm:pt modelId="{7B4157D1-7EE0-4FEE-9D42-3B4C982B16D1}" type="parTrans" cxnId="{C7DED1C7-2B20-42BB-B2BE-149EDAF539C4}">
      <dgm:prSet/>
      <dgm:spPr/>
      <dgm:t>
        <a:bodyPr/>
        <a:lstStyle/>
        <a:p>
          <a:endParaRPr lang="ru-RU"/>
        </a:p>
      </dgm:t>
    </dgm:pt>
    <dgm:pt modelId="{93FE4C85-58D2-40A2-A501-8F384AB3F59F}" type="sibTrans" cxnId="{C7DED1C7-2B20-42BB-B2BE-149EDAF539C4}">
      <dgm:prSet/>
      <dgm:spPr/>
      <dgm:t>
        <a:bodyPr/>
        <a:lstStyle/>
        <a:p>
          <a:endParaRPr lang="ru-RU"/>
        </a:p>
      </dgm:t>
    </dgm:pt>
    <dgm:pt modelId="{9435E956-0CF8-41F4-A3CC-4DE43724EC15}" type="pres">
      <dgm:prSet presAssocID="{2519816A-A8E5-4330-A7FC-924A878C0E1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835534B-35C5-49B0-8C68-6A01985416FE}" type="pres">
      <dgm:prSet presAssocID="{09E2A46B-9133-4C65-A1BF-8C7EAB49A953}" presName="vertOne" presStyleCnt="0"/>
      <dgm:spPr/>
    </dgm:pt>
    <dgm:pt modelId="{3C6CAEAB-CA82-4503-905E-0768DFACCE89}" type="pres">
      <dgm:prSet presAssocID="{09E2A46B-9133-4C65-A1BF-8C7EAB49A953}" presName="txOne" presStyleLbl="node0" presStyleIdx="0" presStyleCnt="1" custLinFactNeighborX="893" custLinFactNeighborY="-12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65EB13-2FA4-4850-A4EF-F7E15AA3A180}" type="pres">
      <dgm:prSet presAssocID="{09E2A46B-9133-4C65-A1BF-8C7EAB49A953}" presName="horzOne" presStyleCnt="0"/>
      <dgm:spPr/>
    </dgm:pt>
  </dgm:ptLst>
  <dgm:cxnLst>
    <dgm:cxn modelId="{C7DED1C7-2B20-42BB-B2BE-149EDAF539C4}" srcId="{2519816A-A8E5-4330-A7FC-924A878C0E1C}" destId="{09E2A46B-9133-4C65-A1BF-8C7EAB49A953}" srcOrd="0" destOrd="0" parTransId="{7B4157D1-7EE0-4FEE-9D42-3B4C982B16D1}" sibTransId="{93FE4C85-58D2-40A2-A501-8F384AB3F59F}"/>
    <dgm:cxn modelId="{5BEE452D-41F9-4698-BA6B-7C91471A6418}" type="presOf" srcId="{2519816A-A8E5-4330-A7FC-924A878C0E1C}" destId="{9435E956-0CF8-41F4-A3CC-4DE43724EC15}" srcOrd="0" destOrd="0" presId="urn:microsoft.com/office/officeart/2005/8/layout/hierarchy4"/>
    <dgm:cxn modelId="{73F394C0-1E71-45F7-9939-CBB97F20F369}" type="presOf" srcId="{09E2A46B-9133-4C65-A1BF-8C7EAB49A953}" destId="{3C6CAEAB-CA82-4503-905E-0768DFACCE89}" srcOrd="0" destOrd="0" presId="urn:microsoft.com/office/officeart/2005/8/layout/hierarchy4"/>
    <dgm:cxn modelId="{76734D7A-0AD5-43C7-A140-DCBB68FEEB0A}" type="presParOf" srcId="{9435E956-0CF8-41F4-A3CC-4DE43724EC15}" destId="{9835534B-35C5-49B0-8C68-6A01985416FE}" srcOrd="0" destOrd="0" presId="urn:microsoft.com/office/officeart/2005/8/layout/hierarchy4"/>
    <dgm:cxn modelId="{D1F7DAE2-2576-42F1-80B3-84A6C194648B}" type="presParOf" srcId="{9835534B-35C5-49B0-8C68-6A01985416FE}" destId="{3C6CAEAB-CA82-4503-905E-0768DFACCE89}" srcOrd="0" destOrd="0" presId="urn:microsoft.com/office/officeart/2005/8/layout/hierarchy4"/>
    <dgm:cxn modelId="{507520E8-B7F4-4A5C-B63F-7726C9A62B27}" type="presParOf" srcId="{9835534B-35C5-49B0-8C68-6A01985416FE}" destId="{DF65EB13-2FA4-4850-A4EF-F7E15AA3A18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59E235-93FA-4761-A151-8A07F5DF5F8E}">
      <dsp:nvSpPr>
        <dsp:cNvPr id="0" name=""/>
        <dsp:cNvSpPr/>
      </dsp:nvSpPr>
      <dsp:spPr>
        <a:xfrm>
          <a:off x="0" y="82531"/>
          <a:ext cx="8305800" cy="327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Доходы бюджета Комсомольского городского бюджета за 2020 год по видам доходов</a:t>
          </a:r>
          <a:endParaRPr lang="ru-RU" sz="1400" b="1" kern="1200" dirty="0"/>
        </a:p>
      </dsp:txBody>
      <dsp:txXfrm>
        <a:off x="0" y="82531"/>
        <a:ext cx="8305800" cy="32759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873629-AD1B-4A25-B012-5A6BA8595F43}">
      <dsp:nvSpPr>
        <dsp:cNvPr id="0" name=""/>
        <dsp:cNvSpPr/>
      </dsp:nvSpPr>
      <dsp:spPr>
        <a:xfrm>
          <a:off x="0" y="0"/>
          <a:ext cx="8748463" cy="688172"/>
        </a:xfrm>
        <a:prstGeom prst="rect">
          <a:avLst/>
        </a:prstGeom>
        <a:solidFill>
          <a:schemeClr val="accent1"/>
        </a:solidFill>
        <a:ln w="400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baseline="0" dirty="0" smtClean="0">
              <a:solidFill>
                <a:schemeClr val="bg1"/>
              </a:solidFill>
              <a:latin typeface="Times New Roman" pitchFamily="18" charset="0"/>
            </a:rPr>
            <a:t>Распределение расходов бюджета КГП по разделам бюджетной классификации за 2020 год, тыс.руб.</a:t>
          </a:r>
          <a:endParaRPr lang="ru-RU" sz="1200" b="0" kern="1200" baseline="0" dirty="0">
            <a:solidFill>
              <a:schemeClr val="bg1"/>
            </a:solidFill>
            <a:latin typeface="Times New Roman" pitchFamily="18" charset="0"/>
          </a:endParaRPr>
        </a:p>
      </dsp:txBody>
      <dsp:txXfrm>
        <a:off x="0" y="0"/>
        <a:ext cx="8748463" cy="68817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421275-64BD-4C5D-9686-293D66345675}">
      <dsp:nvSpPr>
        <dsp:cNvPr id="0" name=""/>
        <dsp:cNvSpPr/>
      </dsp:nvSpPr>
      <dsp:spPr>
        <a:xfrm>
          <a:off x="0" y="16085"/>
          <a:ext cx="8229599" cy="673919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«Формирование современной городской среды на территории Комсомольского городского поселения на </a:t>
          </a:r>
          <a:r>
            <a:rPr lang="ru-RU" sz="1800" b="1" i="1" kern="1200" dirty="0" smtClean="0"/>
            <a:t>2018-2024 </a:t>
          </a:r>
          <a:r>
            <a:rPr lang="ru-RU" sz="1800" b="1" i="1" kern="1200" dirty="0" smtClean="0"/>
            <a:t>годы»</a:t>
          </a:r>
          <a:endParaRPr lang="ru-RU" sz="1800" b="1" i="1" kern="1200" dirty="0"/>
        </a:p>
      </dsp:txBody>
      <dsp:txXfrm>
        <a:off x="0" y="16085"/>
        <a:ext cx="8229599" cy="67391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6CAEAB-CA82-4503-905E-0768DFACCE89}">
      <dsp:nvSpPr>
        <dsp:cNvPr id="0" name=""/>
        <dsp:cNvSpPr/>
      </dsp:nvSpPr>
      <dsp:spPr>
        <a:xfrm>
          <a:off x="0" y="0"/>
          <a:ext cx="8064895" cy="583264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15000"/>
                <a:satMod val="250000"/>
              </a:schemeClr>
            </a:gs>
            <a:gs pos="49000">
              <a:schemeClr val="accent6">
                <a:tint val="50000"/>
                <a:satMod val="200000"/>
              </a:schemeClr>
            </a:gs>
            <a:gs pos="49100">
              <a:schemeClr val="accent6">
                <a:tint val="64000"/>
                <a:satMod val="160000"/>
              </a:schemeClr>
            </a:gs>
            <a:gs pos="92000">
              <a:schemeClr val="accent6">
                <a:tint val="50000"/>
                <a:satMod val="200000"/>
              </a:schemeClr>
            </a:gs>
            <a:gs pos="100000">
              <a:schemeClr val="accent6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6"/>
          </a:solidFill>
          <a:prstDash val="solid"/>
        </a:ln>
        <a:effectLst>
          <a:outerShdw blurRad="50800" dist="25000" dir="5400000" rotWithShape="0">
            <a:schemeClr val="accent6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  <a:hlinkClick xmlns:r="http://schemas.openxmlformats.org/officeDocument/2006/relationships" r:id="rId1"/>
            </a:rPr>
            <a:t>О проведении публичных (общественных) обсуждений по проекту решения Совета Комсомольского городского поселения "Об исполнении бюджета Комсомольского городского поселения за </a:t>
          </a: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  <a:hlinkClick xmlns:r="http://schemas.openxmlformats.org/officeDocument/2006/relationships" r:id="rId1"/>
            </a:rPr>
            <a:t>2020 </a:t>
          </a: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  <a:hlinkClick xmlns:r="http://schemas.openxmlformats.org/officeDocument/2006/relationships" r:id="rId1"/>
            </a:rPr>
            <a:t>год"</a:t>
          </a:r>
          <a:r>
            <a:rPr lang="ru-RU" sz="1600" kern="1200" dirty="0" smtClean="0"/>
            <a:t/>
          </a:r>
          <a:br>
            <a:rPr lang="ru-RU" sz="1600" kern="1200" dirty="0" smtClean="0"/>
          </a:br>
          <a:endParaRPr lang="ru-R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/>
          </a:r>
          <a:br>
            <a:rPr lang="ru-RU" sz="1400" kern="1200" dirty="0" smtClean="0"/>
          </a:br>
          <a:r>
            <a:rPr lang="ru-RU" sz="1400" kern="1200" dirty="0" smtClean="0"/>
            <a:t>Предложения по проекту муниципального акта в письменной форме подаются в комиссию по проведению публичных слушаний. Обращаться по адресу: 155150, Ивановская область, г. Комсомольск, ул. 50 лет ВЛКСМ, д.2, приемная главы администрации Комсомольского муниципального района, телефон 4-11-78</a:t>
          </a:r>
          <a:br>
            <a:rPr lang="ru-RU" sz="1400" kern="1200" dirty="0" smtClean="0"/>
          </a:br>
          <a:endParaRPr lang="ru-RU" sz="14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Проект решения Совета Комсомольского городского поселения «Об исполнении бюджета Комсомольского городского поселения за </a:t>
          </a:r>
          <a:r>
            <a:rPr lang="ru-RU" sz="1400" kern="1200" dirty="0" smtClean="0"/>
            <a:t>2020 </a:t>
          </a:r>
          <a:r>
            <a:rPr lang="ru-RU" sz="1400" kern="1200" dirty="0" smtClean="0"/>
            <a:t>год»  размещен на официальном сайте финансового управления в сети интернет (</a:t>
          </a:r>
          <a:r>
            <a:rPr lang="en-US" sz="1400" kern="1200" dirty="0" smtClean="0">
              <a:solidFill>
                <a:schemeClr val="accent1">
                  <a:lumMod val="75000"/>
                </a:schemeClr>
              </a:solidFill>
              <a:hlinkClick xmlns:r="http://schemas.openxmlformats.org/officeDocument/2006/relationships" r:id="rId2"/>
            </a:rPr>
            <a:t>http://finkoms.ru/byudzhet-dlya-grazhdan.html</a:t>
          </a:r>
          <a:r>
            <a:rPr lang="ru-RU" sz="1400" kern="1200" dirty="0" smtClean="0"/>
            <a:t>).</a:t>
          </a:r>
        </a:p>
      </dsp:txBody>
      <dsp:txXfrm>
        <a:off x="0" y="0"/>
        <a:ext cx="8064895" cy="5832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A72C4-5ECF-4A9D-8C28-A7531E7CCFB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4E8BD-909E-4984-9BAD-36B7BF2CAE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5119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4E8BD-909E-4984-9BAD-36B7BF2CAED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4E8BD-909E-4984-9BAD-36B7BF2CAEDB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4E8BD-909E-4984-9BAD-36B7BF2CAEDB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7112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34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4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46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4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adm-komsomolsk.ru/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mail@finkoms.ivanovo.ru" TargetMode="External"/><Relationship Id="rId4" Type="http://schemas.openxmlformats.org/officeDocument/2006/relationships/hyperlink" Target="http://finkoms.ru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finkoms.ru/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712968" cy="1470025"/>
          </a:xfrm>
        </p:spPr>
        <p:txBody>
          <a:bodyPr>
            <a:prstTxWarp prst="textInflateTop">
              <a:avLst/>
            </a:prstTxWarp>
            <a:normAutofit/>
          </a:bodyPr>
          <a:lstStyle/>
          <a:p>
            <a:r>
              <a:rPr lang="ru-RU" sz="43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</a:rPr>
              <a:t>БЮДЖЕТ ДЛЯ ГРАЖДАН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2204864"/>
            <a:ext cx="5040560" cy="4464496"/>
          </a:xfrm>
        </p:spPr>
        <p:txBody>
          <a:bodyPr>
            <a:normAutofit fontScale="92500" lnSpcReduction="20000"/>
          </a:bodyPr>
          <a:lstStyle/>
          <a:p>
            <a:r>
              <a:rPr lang="ru-RU" sz="2600" b="1" dirty="0">
                <a:solidFill>
                  <a:schemeClr val="bg2"/>
                </a:solidFill>
              </a:rPr>
              <a:t>К </a:t>
            </a:r>
            <a:r>
              <a:rPr lang="ru-RU" sz="2600" b="1" dirty="0" smtClean="0">
                <a:solidFill>
                  <a:schemeClr val="bg2"/>
                </a:solidFill>
              </a:rPr>
              <a:t>проекту решения Совета Комсомольского городского поселения</a:t>
            </a:r>
            <a:endParaRPr lang="ru-RU" sz="2600" b="1" dirty="0">
              <a:solidFill>
                <a:schemeClr val="bg2"/>
              </a:solidFill>
            </a:endParaRPr>
          </a:p>
          <a:p>
            <a:r>
              <a:rPr lang="ru-RU" sz="2600" b="1" dirty="0">
                <a:solidFill>
                  <a:schemeClr val="bg2"/>
                </a:solidFill>
              </a:rPr>
              <a:t>«</a:t>
            </a:r>
            <a:r>
              <a:rPr lang="ru-RU" sz="2600" b="1" dirty="0" smtClean="0">
                <a:solidFill>
                  <a:schemeClr val="bg2"/>
                </a:solidFill>
              </a:rPr>
              <a:t>Об исполнении бюджета Комсомольского городского поселения за </a:t>
            </a:r>
            <a:r>
              <a:rPr lang="ru-RU" sz="2600" b="1" u="sng" dirty="0" smtClean="0">
                <a:solidFill>
                  <a:schemeClr val="bg2"/>
                </a:solidFill>
              </a:rPr>
              <a:t>2020</a:t>
            </a:r>
            <a:r>
              <a:rPr lang="ru-RU" sz="2600" b="1" dirty="0" smtClean="0">
                <a:solidFill>
                  <a:schemeClr val="bg2"/>
                </a:solidFill>
              </a:rPr>
              <a:t> год»</a:t>
            </a:r>
            <a:endParaRPr lang="ru-RU" sz="2600" b="1" dirty="0">
              <a:solidFill>
                <a:schemeClr val="bg2"/>
              </a:solidFill>
            </a:endParaRPr>
          </a:p>
          <a:p>
            <a:endParaRPr lang="ru-RU" dirty="0"/>
          </a:p>
          <a:p>
            <a:r>
              <a:rPr lang="ru-RU" sz="2100" b="1" dirty="0" smtClean="0">
                <a:solidFill>
                  <a:schemeClr val="tx2">
                    <a:lumMod val="50000"/>
                  </a:schemeClr>
                </a:solidFill>
              </a:rPr>
              <a:t>Финансовое управление Администрации Комсомольского муниципального района</a:t>
            </a:r>
            <a:endParaRPr lang="ru-RU" sz="21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100" b="1" dirty="0" smtClean="0">
                <a:solidFill>
                  <a:schemeClr val="tx2">
                    <a:lumMod val="50000"/>
                  </a:schemeClr>
                </a:solidFill>
              </a:rPr>
              <a:t>mail@finkoms.ivanovo.ru</a:t>
            </a:r>
            <a:r>
              <a:rPr lang="ru-RU" sz="2100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100" b="1" dirty="0">
                <a:solidFill>
                  <a:schemeClr val="tx2">
                    <a:lumMod val="50000"/>
                  </a:schemeClr>
                </a:solidFill>
              </a:rPr>
              <a:t>тел. </a:t>
            </a:r>
            <a:r>
              <a:rPr lang="ru-RU" sz="2100" b="1" dirty="0" smtClean="0">
                <a:solidFill>
                  <a:schemeClr val="tx2">
                    <a:lumMod val="50000"/>
                  </a:schemeClr>
                </a:solidFill>
              </a:rPr>
              <a:t>8(49352</a:t>
            </a:r>
            <a:r>
              <a:rPr lang="en-US" sz="2100" b="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r>
              <a:rPr lang="ru-RU" sz="2100" b="1" dirty="0" smtClean="0">
                <a:solidFill>
                  <a:schemeClr val="tx2">
                    <a:lumMod val="50000"/>
                  </a:schemeClr>
                </a:solidFill>
              </a:rPr>
              <a:t>42361</a:t>
            </a:r>
            <a:endParaRPr lang="ru-RU" sz="21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100" b="1" dirty="0" smtClean="0">
                <a:solidFill>
                  <a:schemeClr val="tx2">
                    <a:lumMod val="50000"/>
                  </a:schemeClr>
                </a:solidFill>
              </a:rPr>
              <a:t>155150,Ивановская </a:t>
            </a:r>
            <a:r>
              <a:rPr lang="ru-RU" sz="2100" b="1" dirty="0">
                <a:solidFill>
                  <a:schemeClr val="tx2">
                    <a:lumMod val="50000"/>
                  </a:schemeClr>
                </a:solidFill>
              </a:rPr>
              <a:t>область, </a:t>
            </a:r>
            <a:r>
              <a:rPr lang="ru-RU" sz="2100" b="1" dirty="0" smtClean="0">
                <a:solidFill>
                  <a:schemeClr val="tx2">
                    <a:lumMod val="50000"/>
                  </a:schemeClr>
                </a:solidFill>
              </a:rPr>
              <a:t>г.Комсомольск, ул.50 лет ВЛКСМ, д.2</a:t>
            </a:r>
            <a:endParaRPr lang="ru-RU" sz="2100" b="1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V:\Нерушева Е.А\220305_900.jpg"/>
          <p:cNvPicPr>
            <a:picLocks noChangeAspect="1" noChangeArrowheads="1"/>
          </p:cNvPicPr>
          <p:nvPr/>
        </p:nvPicPr>
        <p:blipFill>
          <a:blip r:embed="rId2" cstate="print"/>
          <a:srcRect r="40420"/>
          <a:stretch>
            <a:fillRect/>
          </a:stretch>
        </p:blipFill>
        <p:spPr bwMode="auto">
          <a:xfrm>
            <a:off x="251520" y="2060848"/>
            <a:ext cx="3816424" cy="43557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829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96944" cy="922114"/>
          </a:xfrm>
        </p:spPr>
        <p:txBody>
          <a:bodyPr>
            <a:noAutofit/>
          </a:bodyPr>
          <a:lstStyle/>
          <a:p>
            <a:r>
              <a:rPr lang="ru-RU" sz="2800" b="1" i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</a:rPr>
              <a:t>Исполнение бюджета </a:t>
            </a:r>
            <a:r>
              <a:rPr lang="ru-RU" sz="2800" b="1" i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</a:rPr>
              <a:t>Комсомольского городского поселения </a:t>
            </a:r>
            <a:r>
              <a:rPr lang="ru-RU" sz="2800" b="1" i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</a:rPr>
              <a:t>за </a:t>
            </a:r>
            <a:r>
              <a:rPr lang="ru-RU" sz="2800" b="1" i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</a:rPr>
              <a:t>2020 </a:t>
            </a:r>
            <a:r>
              <a:rPr lang="ru-RU" sz="2800" b="1" i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</a:rPr>
              <a:t>год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10482923"/>
              </p:ext>
            </p:extLst>
          </p:nvPr>
        </p:nvGraphicFramePr>
        <p:xfrm>
          <a:off x="1416134" y="1268760"/>
          <a:ext cx="6264697" cy="17281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95752"/>
                <a:gridCol w="1211302"/>
                <a:gridCol w="1503527"/>
                <a:gridCol w="1754116"/>
              </a:tblGrid>
              <a:tr h="576064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Плановое значение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Фактическое значение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% исполнения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Доходы, </a:t>
                      </a:r>
                      <a:r>
                        <a:rPr lang="ru-RU" sz="1600" u="none" strike="noStrike" dirty="0" err="1" smtClean="0">
                          <a:effectLst/>
                        </a:rPr>
                        <a:t>тыс.руб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79 752,7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79 536,6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Расходы, </a:t>
                      </a:r>
                      <a:r>
                        <a:rPr lang="ru-RU" sz="1600" u="none" strike="noStrike" dirty="0" err="1" smtClean="0">
                          <a:effectLst/>
                        </a:rPr>
                        <a:t>тыс.руб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</a:rPr>
                        <a:t>80 799,2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76 316,1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94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4" descr="C:\Users\User\Desktop\фото\1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649679"/>
            <a:ext cx="2402383" cy="159910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Диаграмма 7"/>
          <p:cNvGraphicFramePr/>
          <p:nvPr/>
        </p:nvGraphicFramePr>
        <p:xfrm>
          <a:off x="323528" y="3356992"/>
          <a:ext cx="597666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75608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2" y="2492897"/>
          <a:ext cx="8352928" cy="864096"/>
        </p:xfrm>
        <a:graphic>
          <a:graphicData uri="http://schemas.openxmlformats.org/drawingml/2006/table">
            <a:tbl>
              <a:tblPr/>
              <a:tblGrid>
                <a:gridCol w="8352928"/>
              </a:tblGrid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all" dirty="0">
                          <a:latin typeface="Calibri"/>
                          <a:ea typeface="Calibri"/>
                          <a:cs typeface="Times New Roman"/>
                        </a:rPr>
                        <a:t>МУНИЦИПАЛЬНЫЙ ДОЛГ КОМСОМОЛЬСКОГО </a:t>
                      </a:r>
                      <a:r>
                        <a:rPr lang="ru-RU" sz="1600" b="1" cap="all" dirty="0" smtClean="0">
                          <a:latin typeface="Calibri"/>
                          <a:ea typeface="Calibri"/>
                          <a:cs typeface="Times New Roman"/>
                        </a:rPr>
                        <a:t>ГОРОДСКОГО ПОСЕЛЕНИЯ </a:t>
                      </a:r>
                      <a:r>
                        <a:rPr lang="ru-RU" sz="1600" b="1" cap="all" dirty="0">
                          <a:latin typeface="Calibri"/>
                          <a:ea typeface="Calibri"/>
                          <a:cs typeface="Times New Roman"/>
                        </a:rPr>
                        <a:t>– ОБЯЗАТЕЛЬСТВА ПО ВОЗВРАТУ ВЗЯТЫХ В ДОЛГ ДЕНЕЖНЫХ СРЕДСТВ И ПО ПРЕДОСТАВЛЕННЫМ МУНИЦИПАЛЬНЫМ ГАРАНТИЯМ -  </a:t>
                      </a:r>
                      <a:r>
                        <a:rPr lang="ru-RU" sz="1600" b="1" cap="all" dirty="0" smtClean="0">
                          <a:latin typeface="Calibri"/>
                          <a:ea typeface="Calibri"/>
                          <a:cs typeface="Times New Roman"/>
                        </a:rPr>
                        <a:t>3 3</a:t>
                      </a:r>
                      <a:r>
                        <a:rPr lang="ru-RU" sz="1600" b="1" cap="all" baseline="0" dirty="0" smtClean="0">
                          <a:latin typeface="Calibri"/>
                          <a:ea typeface="Calibri"/>
                          <a:cs typeface="Times New Roman"/>
                        </a:rPr>
                        <a:t>00,00 тыс.руб.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7" marR="56007" marT="0" marB="0">
                    <a:lnL w="381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627784" y="836712"/>
          <a:ext cx="6264696" cy="5779549"/>
        </p:xfrm>
        <a:graphic>
          <a:graphicData uri="http://schemas.openxmlformats.org/drawingml/2006/table">
            <a:tbl>
              <a:tblPr/>
              <a:tblGrid>
                <a:gridCol w="3416409"/>
                <a:gridCol w="124050"/>
                <a:gridCol w="2724237"/>
              </a:tblGrid>
              <a:tr h="15363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 dirty="0">
                          <a:latin typeface="Times New Roman"/>
                          <a:ea typeface="Calibri"/>
                          <a:cs typeface="Times New Roman"/>
                        </a:rPr>
                        <a:t>ЦЕЛИ ЗАИМСТВОВАНИЙ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- ФИНАНСИРОВАНИЕ ДЕФИЦИТА БЮДЖЕТА КОМСОМОЛЬСКОГО </a:t>
                      </a: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ГОРОДСКОГО ПОСЕЛЕНИЯ – 3</a:t>
                      </a:r>
                      <a:r>
                        <a:rPr lang="ru-RU" sz="10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300,00 тыс.руб.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ПОГАШЕНИЕ </a:t>
                      </a: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ДОЛГОВЫХ </a:t>
                      </a: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ОБЯЗАТЕЛЬСТВ –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 413 901,86руб.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8" marR="47718" marT="0" marB="0">
                    <a:lnL w="1905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8" marR="47718" marT="0" marB="0">
                    <a:lnL w="1905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 dirty="0">
                          <a:latin typeface="Times New Roman"/>
                          <a:ea typeface="Calibri"/>
                          <a:cs typeface="Times New Roman"/>
                        </a:rPr>
                        <a:t>СПОСОБЫ ЗАИМСТВОВАНИЙ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- ПРИВЛЕЧЕНИЕ КРЕДИТОВ БАНКОВ – </a:t>
                      </a:r>
                      <a:r>
                        <a:rPr lang="ru-RU" sz="10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 3</a:t>
                      </a:r>
                      <a:r>
                        <a:rPr lang="ru-RU" sz="10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3</a:t>
                      </a: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00,0 тыс.руб.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-КРЕДИТЫ ИЗ ОБЛАСТНОГО БЮДЖЕТА – </a:t>
                      </a: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-КРЕДИТЫ ИЗ БЮДЖЕТА</a:t>
                      </a:r>
                      <a:r>
                        <a:rPr lang="ru-RU" sz="10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РАЙОНА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8" marR="47718" marT="0" marB="0">
                    <a:lnL w="1905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1996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8" marR="4771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7123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cap="all" dirty="0">
                          <a:latin typeface="Times New Roman"/>
                          <a:ea typeface="Calibri"/>
                          <a:cs typeface="Times New Roman"/>
                        </a:rPr>
                        <a:t>Предельные объемы муниципального долга Комсомольского </a:t>
                      </a:r>
                      <a:r>
                        <a:rPr lang="ru-RU" sz="1200" b="1" cap="all" dirty="0" smtClean="0">
                          <a:latin typeface="Times New Roman"/>
                          <a:ea typeface="Calibri"/>
                          <a:cs typeface="Times New Roman"/>
                        </a:rPr>
                        <a:t>ГОРОДСКОГО ПОСЕЛЕНИЯ регулируются </a:t>
                      </a:r>
                      <a:r>
                        <a:rPr lang="ru-RU" sz="1200" b="1" cap="all" dirty="0">
                          <a:latin typeface="Times New Roman"/>
                          <a:ea typeface="Calibri"/>
                          <a:cs typeface="Times New Roman"/>
                        </a:rPr>
                        <a:t>Бюджетным кодексом Российской Федерации.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cap="all" dirty="0">
                          <a:latin typeface="Times New Roman"/>
                          <a:ea typeface="Calibri"/>
                          <a:cs typeface="Times New Roman"/>
                        </a:rPr>
                        <a:t>Муниципальный долг не должен превышать собственные доходы бюджета КОМСОМОЛЬСКОГО </a:t>
                      </a:r>
                      <a:r>
                        <a:rPr lang="ru-RU" sz="1200" b="1" cap="all" dirty="0" smtClean="0">
                          <a:latin typeface="Times New Roman"/>
                          <a:ea typeface="Calibri"/>
                          <a:cs typeface="Times New Roman"/>
                        </a:rPr>
                        <a:t>ГОРОДСКОГО ПОСЕЛЕНИЯ.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cap="all" dirty="0">
                          <a:latin typeface="Times New Roman"/>
                          <a:ea typeface="Calibri"/>
                          <a:cs typeface="Times New Roman"/>
                        </a:rPr>
                        <a:t>Расходы на обслуживание муниципального долга (уплата процентов по займам) не может превышать 15% расходов бюджета за исключением субвенций из областного бюджета.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cap="all" dirty="0">
                          <a:latin typeface="Times New Roman"/>
                          <a:ea typeface="Calibri"/>
                          <a:cs typeface="Times New Roman"/>
                        </a:rPr>
                        <a:t>В </a:t>
                      </a:r>
                      <a:r>
                        <a:rPr lang="ru-RU" sz="1200" b="1" cap="all" dirty="0" smtClean="0">
                          <a:latin typeface="Times New Roman"/>
                          <a:ea typeface="Calibri"/>
                          <a:cs typeface="Times New Roman"/>
                        </a:rPr>
                        <a:t>2020 </a:t>
                      </a:r>
                      <a:r>
                        <a:rPr lang="ru-RU" sz="1200" b="1" cap="all" dirty="0">
                          <a:latin typeface="Times New Roman"/>
                          <a:ea typeface="Calibri"/>
                          <a:cs typeface="Times New Roman"/>
                        </a:rPr>
                        <a:t>году </a:t>
                      </a:r>
                      <a:r>
                        <a:rPr lang="ru-RU" sz="1200" b="1" cap="all" dirty="0" smtClean="0">
                          <a:latin typeface="Times New Roman"/>
                          <a:ea typeface="Calibri"/>
                          <a:cs typeface="Times New Roman"/>
                        </a:rPr>
                        <a:t>расходы </a:t>
                      </a:r>
                      <a:r>
                        <a:rPr lang="ru-RU" sz="1200" b="1" cap="all" dirty="0">
                          <a:latin typeface="Times New Roman"/>
                          <a:ea typeface="Calibri"/>
                          <a:cs typeface="Times New Roman"/>
                        </a:rPr>
                        <a:t>на обслуживание муниципального долга в бюджете КОМСОМОЛЬСКОГО </a:t>
                      </a:r>
                      <a:r>
                        <a:rPr lang="ru-RU" sz="1200" b="1" cap="all" dirty="0" smtClean="0">
                          <a:latin typeface="Times New Roman"/>
                          <a:ea typeface="Calibri"/>
                          <a:cs typeface="Times New Roman"/>
                        </a:rPr>
                        <a:t>ГОРОДСКОГО ПОСЕЛЕНИЯ </a:t>
                      </a:r>
                      <a:r>
                        <a:rPr lang="ru-RU" sz="1200" b="1" cap="all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исполнены </a:t>
                      </a:r>
                      <a:r>
                        <a:rPr lang="ru-RU" sz="1200" b="1" cap="all" dirty="0" smtClean="0">
                          <a:latin typeface="Times New Roman"/>
                          <a:ea typeface="Calibri"/>
                          <a:cs typeface="Times New Roman"/>
                        </a:rPr>
                        <a:t> в сумме 413,9 тыс.руб</a:t>
                      </a:r>
                      <a:r>
                        <a:rPr lang="ru-RU" sz="1000" b="1" cap="all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8" marR="47718" marT="0" marB="0" anchor="ctr">
                    <a:lnL w="28575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4273" name="Рисунок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2333625" cy="1751013"/>
          </a:xfrm>
          <a:prstGeom prst="rect">
            <a:avLst/>
          </a:prstGeom>
          <a:noFill/>
        </p:spPr>
      </p:pic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0" y="103257"/>
            <a:ext cx="86592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МУНИЦИПАЛЬНЫЙ ДОЛГ КОМСОМОЛЬСКОГО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ГОРОДСКОГО ПОСЕЛЕНИЯ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2020г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576064"/>
          </a:xfrm>
        </p:spPr>
        <p:txBody>
          <a:bodyPr>
            <a:noAutofit/>
          </a:bodyPr>
          <a:lstStyle/>
          <a:p>
            <a:r>
              <a:rPr lang="ru-RU" sz="2500" i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</a:rPr>
              <a:t>Доходы бюджета </a:t>
            </a:r>
            <a:r>
              <a:rPr lang="ru-RU" sz="2500" i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</a:rPr>
              <a:t>Комсомольского городского поселения</a:t>
            </a:r>
            <a:endParaRPr lang="ru-RU" sz="2500" i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1052736"/>
            <a:ext cx="2520280" cy="864096"/>
          </a:xfrm>
          <a:prstGeom prst="roundRect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Налоговые доходы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25313" y="1052736"/>
            <a:ext cx="2520280" cy="864096"/>
          </a:xfrm>
          <a:prstGeom prst="roundRect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Неналоговые доходы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00192" y="1052736"/>
            <a:ext cx="2520280" cy="864096"/>
          </a:xfrm>
          <a:prstGeom prst="roundRect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Безвозмездные поступления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8167" y="1976792"/>
            <a:ext cx="2525819" cy="102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 </a:t>
            </a:r>
          </a:p>
          <a:p>
            <a:pPr algn="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доходы </a:t>
            </a:r>
          </a:p>
          <a:p>
            <a:pPr algn="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физических лиц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3212976"/>
            <a:ext cx="2525819" cy="64807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 </a:t>
            </a:r>
          </a:p>
          <a:p>
            <a:pPr algn="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имущество </a:t>
            </a:r>
          </a:p>
          <a:p>
            <a:pPr algn="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физических лиц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4077072"/>
            <a:ext cx="2525819" cy="10081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Акцизы по </a:t>
            </a:r>
          </a:p>
          <a:p>
            <a:pPr algn="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подакцизным</a:t>
            </a:r>
          </a:p>
          <a:p>
            <a:pPr algn="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товарам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149080"/>
            <a:ext cx="136815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395536" y="5301208"/>
            <a:ext cx="2525819" cy="792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Земельный </a:t>
            </a:r>
          </a:p>
          <a:p>
            <a:pPr algn="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131840" y="2002090"/>
            <a:ext cx="2880320" cy="6348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сдачи имущества, находящегося в муниципальной собственности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31840" y="2708921"/>
            <a:ext cx="2880320" cy="6480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продажи земельных участков, находящихся в муниципальной собственности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429000"/>
            <a:ext cx="2865810" cy="50405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7" name="Прямоугольник 26"/>
          <p:cNvSpPr/>
          <p:nvPr/>
        </p:nvSpPr>
        <p:spPr>
          <a:xfrm>
            <a:off x="6134682" y="2002090"/>
            <a:ext cx="2851300" cy="8387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Дотации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бюджетам бюджетной системы Российской Федерации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134682" y="3027895"/>
            <a:ext cx="2851300" cy="10089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Субсидии Бюджетам</a:t>
            </a:r>
          </a:p>
          <a:p>
            <a:pPr algn="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бюджетной системы </a:t>
            </a:r>
          </a:p>
          <a:p>
            <a:pPr algn="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РФ (межбюджетные</a:t>
            </a:r>
          </a:p>
          <a:p>
            <a:pPr algn="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субсидии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134682" y="4139192"/>
            <a:ext cx="2851300" cy="10089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Субвенции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бюджетам бюджетной системы РФ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152428" y="5301208"/>
            <a:ext cx="2851300" cy="7588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Иные межбюджетные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трансферты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131840" y="4005064"/>
            <a:ext cx="2880320" cy="5040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Штрафы, санкции, возмещение ущерба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Блок-схема: процесс 24"/>
          <p:cNvSpPr/>
          <p:nvPr/>
        </p:nvSpPr>
        <p:spPr>
          <a:xfrm>
            <a:off x="3131840" y="4581128"/>
            <a:ext cx="2880320" cy="1008112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реализации имущества, находящегося в муниципальной собственности (за исключением движимого имущества муниципальных унитарных предприятий, в т.ч. казенных)</a:t>
            </a:r>
            <a:endParaRPr lang="ru-RU" sz="1200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203848" y="5805264"/>
            <a:ext cx="2808312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Прочие поступления от денежных взысканий (штрафов) и иных сумм в возмещение ущерба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https://pbs.twimg.com/media/D62UsBcW4AItys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373216"/>
            <a:ext cx="1154683" cy="691655"/>
          </a:xfrm>
          <a:prstGeom prst="rect">
            <a:avLst/>
          </a:prstGeom>
          <a:noFill/>
        </p:spPr>
      </p:pic>
      <p:sp>
        <p:nvSpPr>
          <p:cNvPr id="44036" name="AutoShape 4" descr="https://estatesale.com.ua/wp-content/uploads/2017/04/wpid-186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8" name="AutoShape 6" descr="https://estatesale.com.ua/wp-content/uploads/2017/04/wpid-186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4040" name="Picture 8" descr="https://znaj.ua/images/2016/07/28/524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212976"/>
            <a:ext cx="864096" cy="576064"/>
          </a:xfrm>
          <a:prstGeom prst="rect">
            <a:avLst/>
          </a:prstGeom>
          <a:noFill/>
        </p:spPr>
      </p:pic>
      <p:pic>
        <p:nvPicPr>
          <p:cNvPr id="44042" name="Picture 10" descr="https://www.2do2go.ru/uploads/30fbacc2ac7305d8bca300b61a88211f_w875_h6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060848"/>
            <a:ext cx="1368152" cy="938161"/>
          </a:xfrm>
          <a:prstGeom prst="rect">
            <a:avLst/>
          </a:prstGeom>
          <a:noFill/>
        </p:spPr>
      </p:pic>
      <p:pic>
        <p:nvPicPr>
          <p:cNvPr id="44044" name="Picture 12" descr="https://st.joinsport.io/news/1007650/5bf2572a779ee_910x6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3068960"/>
            <a:ext cx="1224136" cy="8896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7666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12968" cy="432048"/>
          </a:xfrm>
        </p:spPr>
        <p:txBody>
          <a:bodyPr>
            <a:normAutofit/>
          </a:bodyPr>
          <a:lstStyle/>
          <a:p>
            <a: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</a:rPr>
              <a:t>Структура налоговых доходов в </a:t>
            </a:r>
            <a:r>
              <a:rPr lang="ru-RU" sz="2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</a:rPr>
              <a:t>2019-2020 </a:t>
            </a:r>
            <a:r>
              <a:rPr lang="ru-RU" sz="2400" dirty="0" err="1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</a:rPr>
              <a:t>гг</a:t>
            </a:r>
            <a: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</a:rPr>
              <a:t>, </a:t>
            </a:r>
            <a:r>
              <a:rPr lang="ru-RU" sz="2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</a:rPr>
              <a:t>млн.руб.</a:t>
            </a:r>
            <a:endParaRPr lang="ru-RU" sz="24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70C0"/>
              </a:solidFill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07504" y="620688"/>
          <a:ext cx="8856984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38179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467544" y="116632"/>
          <a:ext cx="8305800" cy="492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504" y="692698"/>
          <a:ext cx="8856982" cy="5904654"/>
        </p:xfrm>
        <a:graphic>
          <a:graphicData uri="http://schemas.openxmlformats.org/drawingml/2006/table">
            <a:tbl>
              <a:tblPr/>
              <a:tblGrid>
                <a:gridCol w="3096344"/>
                <a:gridCol w="1046806"/>
                <a:gridCol w="947331"/>
                <a:gridCol w="878851"/>
                <a:gridCol w="856025"/>
                <a:gridCol w="570681"/>
                <a:gridCol w="570681"/>
                <a:gridCol w="890263"/>
              </a:tblGrid>
              <a:tr h="37058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3069" marR="3069" marT="3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КБК</a:t>
                      </a:r>
                    </a:p>
                  </a:txBody>
                  <a:tcPr marL="3069" marR="3069" marT="30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</a:t>
                      </a:r>
                    </a:p>
                  </a:txBody>
                  <a:tcPr marL="3069" marR="3069" marT="30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 2020 год, руб.</a:t>
                      </a:r>
                    </a:p>
                  </a:txBody>
                  <a:tcPr marL="3069" marR="3069" marT="30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Процент исполнения</a:t>
                      </a:r>
                    </a:p>
                  </a:txBody>
                  <a:tcPr marL="3069" marR="3069" marT="30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Отклонение фактических значений показателей доходов от их первоначально утвержденных  </a:t>
                      </a:r>
                    </a:p>
                  </a:txBody>
                  <a:tcPr marL="3069" marR="3069" marT="30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235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Утверждено на 2020 год (Решение № 306 от 13.12.2019 в первоначальной редакции), руб.</a:t>
                      </a:r>
                    </a:p>
                  </a:txBody>
                  <a:tcPr marL="3069" marR="3069" marT="30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Утверждено на 2020 год (Решение № 306 от 13.12.2019 в редакции от 09.12.2020 № 28), руб.</a:t>
                      </a:r>
                    </a:p>
                  </a:txBody>
                  <a:tcPr marL="3069" marR="3069" marT="30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 первоначальному плану</a:t>
                      </a:r>
                    </a:p>
                  </a:txBody>
                  <a:tcPr marL="3069" marR="3069" marT="30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 уточненному плану</a:t>
                      </a:r>
                    </a:p>
                  </a:txBody>
                  <a:tcPr marL="3069" marR="3069" marT="30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76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3069" marR="3069" marT="30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94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НАЛОГОВЫЕ И НЕНАЛОГОВЫЕ ДОХОДЫ</a:t>
                      </a:r>
                    </a:p>
                  </a:txBody>
                  <a:tcPr marL="3069" marR="3069" marT="3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10000000000000000</a:t>
                      </a:r>
                    </a:p>
                  </a:txBody>
                  <a:tcPr marL="3069" marR="3069" marT="30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48 263 420,00</a:t>
                      </a:r>
                    </a:p>
                  </a:txBody>
                  <a:tcPr marL="3069" marR="3069" marT="30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48 980 878,62</a:t>
                      </a:r>
                    </a:p>
                  </a:txBody>
                  <a:tcPr marL="3069" marR="3069" marT="30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50 159 699,57</a:t>
                      </a:r>
                    </a:p>
                  </a:txBody>
                  <a:tcPr marL="3069" marR="3069" marT="30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103,9 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102,4 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1 896 279,57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94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3069" marR="3069" marT="3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10102000010000110</a:t>
                      </a:r>
                    </a:p>
                  </a:txBody>
                  <a:tcPr marL="3069" marR="3069" marT="30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40 946 850,00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40 946 850,00</a:t>
                      </a:r>
                    </a:p>
                  </a:txBody>
                  <a:tcPr marL="3069" marR="3069" marT="30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42 550 018,94</a:t>
                      </a:r>
                    </a:p>
                  </a:txBody>
                  <a:tcPr marL="3069" marR="3069" marT="30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103,9 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103,9 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1 603 168,94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82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</a:p>
                  </a:txBody>
                  <a:tcPr marL="3069" marR="3069" marT="3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10302000010000110</a:t>
                      </a:r>
                    </a:p>
                  </a:txBody>
                  <a:tcPr marL="3069" marR="3069" marT="30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975 670,00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1 071 855,97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957 165,79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98,1 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89,3 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-18 504,21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823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имущество физических лиц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10601000000000100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1 400 000,00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1 494 132,64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1 559 025,65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111,4 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104,3 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159 025,65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823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Земельный налог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10606000000000100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2 620 000,00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2 525 867,36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2 272 248,55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86,7 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90,0 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-347 751,45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88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сдачи в аренду имущества, находящегося в государственной и муниципальной собственности </a:t>
                      </a:r>
                    </a:p>
                  </a:txBody>
                  <a:tcPr marL="3069" marR="3069" marT="3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11105000000000120</a:t>
                      </a:r>
                    </a:p>
                  </a:txBody>
                  <a:tcPr marL="3069" marR="3069" marT="30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2 307 400,00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2 279 599,80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2 216 028,44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96,0 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97,2 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-91 371,56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6116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доходы от использования имущества и прав, находящихся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11109000000000100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335 639,54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335 582,67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-   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100,0 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335 582,67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94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оказания платных услуг (работ)</a:t>
                      </a:r>
                    </a:p>
                  </a:txBody>
                  <a:tcPr marL="3069" marR="3069" marT="3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11301000000000130</a:t>
                      </a:r>
                    </a:p>
                  </a:txBody>
                  <a:tcPr marL="3069" marR="3069" marT="30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13 500,00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8 733,00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6 800,00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50,4 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77,9 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-6 700,00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5011" y="188640"/>
          <a:ext cx="8749479" cy="5400600"/>
        </p:xfrm>
        <a:graphic>
          <a:graphicData uri="http://schemas.openxmlformats.org/drawingml/2006/table">
            <a:tbl>
              <a:tblPr/>
              <a:tblGrid>
                <a:gridCol w="2988837"/>
                <a:gridCol w="1104024"/>
                <a:gridCol w="935833"/>
                <a:gridCol w="868184"/>
                <a:gridCol w="845634"/>
                <a:gridCol w="563755"/>
                <a:gridCol w="563755"/>
                <a:gridCol w="879457"/>
              </a:tblGrid>
              <a:tr h="12278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реализации имущества, находящегося в государственной и муниципальной собственности (за исключением движимого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</a:p>
                  </a:txBody>
                  <a:tcPr marL="3069" marR="3069" marT="3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11402000000000000</a:t>
                      </a:r>
                    </a:p>
                  </a:txBody>
                  <a:tcPr marL="3069" marR="3069" marT="30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12 235,00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12 235,00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-   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100,0 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12 235,00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39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продажи земельных участков, находящихся в государственной и муниципальной собственности</a:t>
                      </a:r>
                    </a:p>
                  </a:txBody>
                  <a:tcPr marL="3069" marR="3069" marT="3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11406000000000430</a:t>
                      </a:r>
                    </a:p>
                  </a:txBody>
                  <a:tcPr marL="3069" marR="3069" marT="30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165 742,97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25 784,92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-   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15,6 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25 784,92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8545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Штрафы, неустойки, пени, уплаченные в случае просрочки исполнения поставщиком (подрядчиком, исполнителем) обязательств, предусмотренных муниципальным контрактом, заключенным муниципальным органом, казенным учреждением городского поселения</a:t>
                      </a:r>
                    </a:p>
                  </a:txBody>
                  <a:tcPr marL="3069" marR="3069" marT="30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11607000000000140</a:t>
                      </a:r>
                    </a:p>
                  </a:txBody>
                  <a:tcPr marL="3069" marR="3069" marT="30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140 222,34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224 809,61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-   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160,3 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224 809,61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92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3069" marR="3069" marT="3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20000000000000000</a:t>
                      </a:r>
                    </a:p>
                  </a:txBody>
                  <a:tcPr marL="3069" marR="3069" marT="30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10 789 572,00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30 771 805,18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29 376 897,50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272,3 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95,5 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18 587 325,50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92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Дотации бюджетам бюджетной системы Российской Федерации</a:t>
                      </a:r>
                    </a:p>
                  </a:txBody>
                  <a:tcPr marL="3069" marR="3069" marT="3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20210000000000150</a:t>
                      </a:r>
                    </a:p>
                  </a:txBody>
                  <a:tcPr marL="3069" marR="3069" marT="30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6 776 530,00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9 690 357,00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9 690 357,00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143,0 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100,0 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2 913 827,00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92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бюджетам бюджетной системы Российской Федерации (межбюджетные субсидии)</a:t>
                      </a:r>
                    </a:p>
                  </a:txBody>
                  <a:tcPr marL="3069" marR="3069" marT="3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20220000000000150</a:t>
                      </a:r>
                    </a:p>
                  </a:txBody>
                  <a:tcPr marL="3069" marR="3069" marT="30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4 013 042,00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6 258 397,38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6 067 504,90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151,2 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96,9 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2 054 462,90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92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бюджетам бюджетной системы Российской Федерации</a:t>
                      </a:r>
                    </a:p>
                  </a:txBody>
                  <a:tcPr marL="3069" marR="3069" marT="3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20230000000000150</a:t>
                      </a:r>
                    </a:p>
                  </a:txBody>
                  <a:tcPr marL="3069" marR="3069" marT="30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0,00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0,00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-   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-   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46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Иные межбюджетные трансферты</a:t>
                      </a:r>
                    </a:p>
                  </a:txBody>
                  <a:tcPr marL="3069" marR="3069" marT="3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20240000000000150</a:t>
                      </a:r>
                    </a:p>
                  </a:txBody>
                  <a:tcPr marL="3069" marR="3069" marT="30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14 768 050,80</a:t>
                      </a:r>
                    </a:p>
                  </a:txBody>
                  <a:tcPr marL="3069" marR="3069" marT="30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13 564 035,60</a:t>
                      </a:r>
                    </a:p>
                  </a:txBody>
                  <a:tcPr marL="3069" marR="3069" marT="30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91,8 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13 564 035,60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81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поступления от негосударственных организаций</a:t>
                      </a:r>
                    </a:p>
                  </a:txBody>
                  <a:tcPr marL="3069" marR="3069" marT="3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20400000000000150</a:t>
                      </a:r>
                    </a:p>
                  </a:txBody>
                  <a:tcPr marL="3069" marR="3069" marT="30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55 000,00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55 000,00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-   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100,0 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55 000,00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35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бюджета - Всего</a:t>
                      </a:r>
                    </a:p>
                  </a:txBody>
                  <a:tcPr marL="3069" marR="3069" marT="3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85000000000000000</a:t>
                      </a:r>
                    </a:p>
                  </a:txBody>
                  <a:tcPr marL="3069" marR="3069" marT="30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59 052 992,00</a:t>
                      </a:r>
                    </a:p>
                  </a:txBody>
                  <a:tcPr marL="3069" marR="3069" marT="30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79 752 683,80</a:t>
                      </a:r>
                    </a:p>
                  </a:txBody>
                  <a:tcPr marL="3069" marR="3069" marT="30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79 536 597,07</a:t>
                      </a:r>
                    </a:p>
                  </a:txBody>
                  <a:tcPr marL="3069" marR="3069" marT="30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134,7 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99,7 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20 483 605,07</a:t>
                      </a:r>
                    </a:p>
                  </a:txBody>
                  <a:tcPr marL="3069" marR="3069" marT="30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84976" cy="504056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Структура неналоговых доходов в </a:t>
            </a:r>
            <a:r>
              <a:rPr lang="ru-RU" sz="2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2019-2020 гг.</a:t>
            </a:r>
            <a:endParaRPr lang="ru-RU" sz="24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467544" y="692696"/>
          <a:ext cx="8352928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66888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pPr algn="ctr"/>
            <a:r>
              <a:rPr lang="ru-RU" sz="22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Структура безвозмездных поступлений в бюджет </a:t>
            </a:r>
            <a:r>
              <a:rPr lang="ru-RU" sz="2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КГП </a:t>
            </a:r>
            <a:r>
              <a:rPr lang="ru-RU" sz="22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в </a:t>
            </a:r>
            <a:r>
              <a:rPr lang="ru-RU" sz="2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2019-2020 гг.</a:t>
            </a:r>
            <a:endParaRPr lang="ru-RU" sz="22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33509959"/>
              </p:ext>
            </p:extLst>
          </p:nvPr>
        </p:nvGraphicFramePr>
        <p:xfrm>
          <a:off x="4644008" y="1124744"/>
          <a:ext cx="4499992" cy="2040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1" y="764704"/>
          <a:ext cx="9143999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422188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648072"/>
          </a:xfrm>
        </p:spPr>
        <p:txBody>
          <a:bodyPr>
            <a:normAutofit/>
          </a:bodyPr>
          <a:lstStyle/>
          <a:p>
            <a:pPr algn="ctr"/>
            <a:r>
              <a:rPr lang="ru-RU" sz="2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Расходы бюджета </a:t>
            </a:r>
            <a:r>
              <a:rPr lang="ru-RU" sz="2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Комсомольского городского поселения</a:t>
            </a:r>
            <a:endParaRPr lang="ru-RU" sz="26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3553" name="Рисунок 32" descr="slide23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19" y="5589240"/>
            <a:ext cx="1985675" cy="1080120"/>
          </a:xfrm>
          <a:prstGeom prst="rect">
            <a:avLst/>
          </a:prstGeom>
          <a:noFill/>
        </p:spPr>
      </p:pic>
      <p:pic>
        <p:nvPicPr>
          <p:cNvPr id="23562" name="Рисунок 2" descr="6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3" y="2708920"/>
            <a:ext cx="1939225" cy="1224136"/>
          </a:xfrm>
          <a:prstGeom prst="rect">
            <a:avLst/>
          </a:prstGeom>
          <a:noFill/>
        </p:spPr>
      </p:pic>
      <p:pic>
        <p:nvPicPr>
          <p:cNvPr id="23556" name="Рисунок 9" descr="2769890274_4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797152"/>
            <a:ext cx="1656184" cy="1301024"/>
          </a:xfrm>
          <a:prstGeom prst="rect">
            <a:avLst/>
          </a:prstGeom>
          <a:noFill/>
        </p:spPr>
      </p:pic>
      <p:pic>
        <p:nvPicPr>
          <p:cNvPr id="23554" name="Рисунок 1" descr="9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717032"/>
            <a:ext cx="1504950" cy="857250"/>
          </a:xfrm>
          <a:prstGeom prst="rect">
            <a:avLst/>
          </a:prstGeom>
          <a:noFill/>
        </p:spPr>
      </p:pic>
      <p:pic>
        <p:nvPicPr>
          <p:cNvPr id="23560" name="Рисунок 10" descr="dace20fb37b63309b70fd901256ab28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9568" y="2708920"/>
            <a:ext cx="2081430" cy="1224136"/>
          </a:xfrm>
          <a:prstGeom prst="rect">
            <a:avLst/>
          </a:prstGeom>
          <a:noFill/>
        </p:spPr>
      </p:pic>
      <p:pic>
        <p:nvPicPr>
          <p:cNvPr id="23561" name="Рисунок 13" descr="02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1628800"/>
            <a:ext cx="1961562" cy="1237357"/>
          </a:xfrm>
          <a:prstGeom prst="rect">
            <a:avLst/>
          </a:prstGeom>
          <a:noFill/>
        </p:spPr>
      </p:pic>
      <p:pic>
        <p:nvPicPr>
          <p:cNvPr id="23555" name="Рисунок 6" descr="203739-frederika_1400x105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2764" y="4941168"/>
            <a:ext cx="1820434" cy="1368152"/>
          </a:xfrm>
          <a:prstGeom prst="rect">
            <a:avLst/>
          </a:prstGeom>
          <a:noFill/>
        </p:spPr>
      </p:pic>
      <p:sp>
        <p:nvSpPr>
          <p:cNvPr id="23563" name="AutoShape 11"/>
          <p:cNvSpPr>
            <a:spLocks noChangeArrowheads="1"/>
          </p:cNvSpPr>
          <p:nvPr/>
        </p:nvSpPr>
        <p:spPr bwMode="auto">
          <a:xfrm>
            <a:off x="4427984" y="2996952"/>
            <a:ext cx="504056" cy="624458"/>
          </a:xfrm>
          <a:prstGeom prst="upArrow">
            <a:avLst>
              <a:gd name="adj1" fmla="val 50000"/>
              <a:gd name="adj2" fmla="val 3411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4427984" y="4797152"/>
            <a:ext cx="491108" cy="666750"/>
          </a:xfrm>
          <a:prstGeom prst="downArrow">
            <a:avLst>
              <a:gd name="adj1" fmla="val 50000"/>
              <a:gd name="adj2" fmla="val 3977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4" name="AutoShape 12"/>
          <p:cNvSpPr>
            <a:spLocks noChangeArrowheads="1"/>
          </p:cNvSpPr>
          <p:nvPr/>
        </p:nvSpPr>
        <p:spPr bwMode="auto">
          <a:xfrm>
            <a:off x="5148064" y="2924944"/>
            <a:ext cx="704850" cy="66675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9" name="AutoShape 7"/>
          <p:cNvSpPr>
            <a:spLocks noChangeArrowheads="1"/>
          </p:cNvSpPr>
          <p:nvPr/>
        </p:nvSpPr>
        <p:spPr bwMode="auto">
          <a:xfrm rot="10800000">
            <a:off x="3275856" y="4725144"/>
            <a:ext cx="936104" cy="792088"/>
          </a:xfrm>
          <a:custGeom>
            <a:avLst/>
            <a:gdLst>
              <a:gd name="G0" fmla="+- 14383 0 0"/>
              <a:gd name="G1" fmla="+- 3529 0 0"/>
              <a:gd name="G2" fmla="+- 12158 0 3529"/>
              <a:gd name="G3" fmla="+- G2 0 3529"/>
              <a:gd name="G4" fmla="*/ G3 32768 32059"/>
              <a:gd name="G5" fmla="*/ G4 1 2"/>
              <a:gd name="G6" fmla="+- 21600 0 14383"/>
              <a:gd name="G7" fmla="*/ G6 3529 6079"/>
              <a:gd name="G8" fmla="+- G7 14383 0"/>
              <a:gd name="T0" fmla="*/ 14383 w 21600"/>
              <a:gd name="T1" fmla="*/ 0 h 21600"/>
              <a:gd name="T2" fmla="*/ 14383 w 21600"/>
              <a:gd name="T3" fmla="*/ 12158 h 21600"/>
              <a:gd name="T4" fmla="*/ 260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383" y="0"/>
                </a:lnTo>
                <a:lnTo>
                  <a:pt x="14383" y="3529"/>
                </a:lnTo>
                <a:lnTo>
                  <a:pt x="12427" y="3529"/>
                </a:lnTo>
                <a:cubicBezTo>
                  <a:pt x="5564" y="3529"/>
                  <a:pt x="0" y="7392"/>
                  <a:pt x="0" y="12158"/>
                </a:cubicBezTo>
                <a:lnTo>
                  <a:pt x="0" y="21600"/>
                </a:lnTo>
                <a:lnTo>
                  <a:pt x="5213" y="21600"/>
                </a:lnTo>
                <a:lnTo>
                  <a:pt x="5213" y="12158"/>
                </a:lnTo>
                <a:cubicBezTo>
                  <a:pt x="5213" y="10209"/>
                  <a:pt x="8443" y="8629"/>
                  <a:pt x="12427" y="8629"/>
                </a:cubicBezTo>
                <a:lnTo>
                  <a:pt x="14383" y="8629"/>
                </a:lnTo>
                <a:lnTo>
                  <a:pt x="14383" y="12158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 rot="5400000">
            <a:off x="5273030" y="4744194"/>
            <a:ext cx="704850" cy="66675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5" name="AutoShape 13"/>
          <p:cNvSpPr>
            <a:spLocks noChangeArrowheads="1"/>
          </p:cNvSpPr>
          <p:nvPr/>
        </p:nvSpPr>
        <p:spPr bwMode="auto">
          <a:xfrm rot="16200000">
            <a:off x="3381201" y="2891606"/>
            <a:ext cx="714375" cy="78105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323528" y="544100"/>
            <a:ext cx="8208912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1400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34871" y="1052736"/>
            <a:ext cx="40742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Куда расходуются средства бюджета?</a:t>
            </a:r>
            <a:endParaRPr lang="ru-RU" sz="7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69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79512" y="260648"/>
          <a:ext cx="874846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3" y="980728"/>
          <a:ext cx="8856985" cy="5563776"/>
        </p:xfrm>
        <a:graphic>
          <a:graphicData uri="http://schemas.openxmlformats.org/drawingml/2006/table">
            <a:tbl>
              <a:tblPr/>
              <a:tblGrid>
                <a:gridCol w="3004760"/>
                <a:gridCol w="675471"/>
                <a:gridCol w="957150"/>
                <a:gridCol w="892447"/>
                <a:gridCol w="874598"/>
                <a:gridCol w="779777"/>
                <a:gridCol w="779777"/>
                <a:gridCol w="893005"/>
              </a:tblGrid>
              <a:tr h="15409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Раздел/ подраздел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Исполнено</a:t>
                      </a:r>
                      <a:b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за 2020 год, руб.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Процент исполнения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Отклонение фактических значений показателей доходов от их первоначально утвержденных  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09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Утверждено на 2020 год (Решение №306 от 13.12.2019 в первоначальной редакции), руб.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Утверждено на 2020 год (Решение № 306 от 13.12.2019 в редакции от 09.12.2020 № 28), руб.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к первоначальному плану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к уточненному плану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88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1881" marR="418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1881" marR="418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1881" marR="418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1881" marR="418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1881" marR="418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1881" marR="418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41881" marR="418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41881" marR="418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1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вопросы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`0100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611 539,86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1 016 065,28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973 326,02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159,2%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95,8%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361 786,2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1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Обеспечение проведения выборов и референдумов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`0107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300 000,00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525 500,00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525 500,00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175,2%</a:t>
                      </a: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100,0%</a:t>
                      </a: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225 500,0</a:t>
                      </a: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1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Другие общегосударственные вопросы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`0113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311 539,86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490 565,28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447 826,02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143,7%</a:t>
                      </a: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91,3%</a:t>
                      </a: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136 286,2</a:t>
                      </a: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3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Национальная безопасность и правоохранительная деятельность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`0300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700 000,00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720 765,33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712 665,32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101,8%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98,9%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12 665,3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Защита населения и территории от последствий чрезвычайных ситуаций природного и техногенного характера, гражданская оборона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`0309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700 000,00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622 081,25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613 981,24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87,7%</a:t>
                      </a: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98,7%</a:t>
                      </a: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-86 018,8</a:t>
                      </a: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0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Обеспечение пожарной безопасности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`0310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98 684,08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98 684,08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0,0%</a:t>
                      </a: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100,0%</a:t>
                      </a: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98 684,1</a:t>
                      </a: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1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Национальная экономика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`0400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3 605 260,00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24 804 043,30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23 246 739,21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644,8%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93,7%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19 641 479,2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1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Сельское хозяйство и рыболовство 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`0405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100 000,00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61 200,00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61 200,00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0,0%</a:t>
                      </a: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100,0%</a:t>
                      </a: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-38 800,0</a:t>
                      </a: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0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Дорожное хозяйство (дорожные фонды)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`0409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3 235 260,00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24 518 283,30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23 026 111,21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711,7%</a:t>
                      </a: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93,9%</a:t>
                      </a: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19 790 851,2</a:t>
                      </a: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Другие вопросы в области национальной экономики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`0412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270 000,00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224 560,00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159 428,00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59,0%</a:t>
                      </a: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71,0%</a:t>
                      </a: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-110 572,0</a:t>
                      </a: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1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Жилищно-коммунальное хозяйство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`0500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29 695 091,28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33 285 329,36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30 441 422,24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102,5%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91,5%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746 331,0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1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Жилищное хозяйство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`0501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798 466,68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1 408 320,74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1 343 248,57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168,2%</a:t>
                      </a: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95,4%</a:t>
                      </a: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544 781,9</a:t>
                      </a: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1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Коммунальное хозяйство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`0502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17 162 702,54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15 098 402,53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14 558 191,49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84,8%</a:t>
                      </a: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96,4%</a:t>
                      </a: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-2 604 511,1</a:t>
                      </a: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1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Благоустройство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`0503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11 733 922,06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16 778 606,09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14 539 982,18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123,9%</a:t>
                      </a: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86,7%</a:t>
                      </a: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2 806 060,1</a:t>
                      </a: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1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`0700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413 240,00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0,0%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0,0%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-413 240,0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1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Молодежная политика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`0707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413 240,00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0,0%</a:t>
                      </a: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0,0%</a:t>
                      </a: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-413 240,0</a:t>
                      </a: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0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Культура, кинематография 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`0800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20 104 811,68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20 468 904,68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20 446 306,35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101,7%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99,9%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341 494,7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1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Культура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`0801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17 950 610,68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18 314 703,68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18 292 105,35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101,9%</a:t>
                      </a: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99,9%</a:t>
                      </a: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341 494,7</a:t>
                      </a: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Другие вопросы в области культуры, кинематографии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`0804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2 154 201,00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2 154 201,00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2 154 201,00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0,0%</a:t>
                      </a: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100,0%</a:t>
                      </a: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1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Социальная политика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`1000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90 000,00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90 000,00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81 775,53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90,9%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90,9%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-8 224,5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1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Пенсионное обеспечение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`1001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90 000,00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90 000,00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81 775,53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90,9%</a:t>
                      </a: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90,9%</a:t>
                      </a: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-8 224,5</a:t>
                      </a: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3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Обслуживание государственного и муниципального долга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`1300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533 049,18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414 049,18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413 901,86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77,6%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100,0%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-119 147,3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1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Обслуживание муниципального долга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`1301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533 049,18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414 049,18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413 901,86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77,6%</a:t>
                      </a: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100,0%</a:t>
                      </a: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-119 147,3</a:t>
                      </a: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5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55 752 992,00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80 799 157,13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76 316 136,53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136,9%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94,5%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20 563 144,5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0254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8351838" cy="792163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Что такое бюджет для граждан?</a:t>
            </a:r>
            <a:endParaRPr lang="ru-RU" sz="4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980728"/>
            <a:ext cx="6048672" cy="5965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1600" b="1" dirty="0">
                <a:latin typeface="Trebuchet MS" pitchFamily="34" charset="0"/>
              </a:rPr>
              <a:t>Уважаемые  жители </a:t>
            </a:r>
            <a:r>
              <a:rPr lang="ru-RU" sz="1600" b="1" dirty="0" smtClean="0">
                <a:latin typeface="Trebuchet MS" pitchFamily="34" charset="0"/>
              </a:rPr>
              <a:t>г. Комсомольск и Комсомольского района! </a:t>
            </a:r>
            <a:r>
              <a:rPr lang="ru-RU" sz="1600" dirty="0" smtClean="0">
                <a:latin typeface="Trebuchet MS" pitchFamily="34" charset="0"/>
              </a:rPr>
              <a:t>         </a:t>
            </a:r>
            <a:endParaRPr lang="ru-RU" sz="1600" dirty="0">
              <a:latin typeface="Trebuchet MS" pitchFamily="34" charset="0"/>
            </a:endParaRPr>
          </a:p>
          <a:p>
            <a:pPr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1500" dirty="0">
                <a:latin typeface="Trebuchet MS" pitchFamily="34" charset="0"/>
              </a:rPr>
              <a:t>         Сегодня большое внимание уделяется теме информационной открытости, и прежде всего в сфере бюджетной политики. Эффективное использование бюджетных средств на благо </a:t>
            </a:r>
            <a:r>
              <a:rPr lang="ru-RU" sz="1500" dirty="0" smtClean="0">
                <a:latin typeface="Trebuchet MS" pitchFamily="34" charset="0"/>
              </a:rPr>
              <a:t>города и района</a:t>
            </a:r>
            <a:r>
              <a:rPr lang="ru-RU" sz="1500" dirty="0">
                <a:latin typeface="Trebuchet MS" pitchFamily="34" charset="0"/>
              </a:rPr>
              <a:t>, с учетом приоритетов, определяемых жителями,  недопустимость коррупции - важнейшие задачи, которые необходимо решать, объединяя усилия. </a:t>
            </a:r>
          </a:p>
          <a:p>
            <a:pPr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1500" dirty="0">
                <a:latin typeface="Trebuchet MS" pitchFamily="34" charset="0"/>
              </a:rPr>
              <a:t>         «Бюджет для граждан»</a:t>
            </a:r>
            <a:r>
              <a:rPr lang="en-US" sz="1500" dirty="0">
                <a:latin typeface="Trebuchet MS" pitchFamily="34" charset="0"/>
              </a:rPr>
              <a:t> </a:t>
            </a:r>
            <a:r>
              <a:rPr lang="ru-RU" sz="1500" dirty="0">
                <a:latin typeface="Trebuchet MS" pitchFamily="34" charset="0"/>
              </a:rPr>
              <a:t>познакомит вас с основными целями, задачами и приоритетными направлениями бюджетной политики </a:t>
            </a:r>
            <a:r>
              <a:rPr lang="ru-RU" sz="1500" dirty="0" smtClean="0">
                <a:latin typeface="Trebuchet MS" pitchFamily="34" charset="0"/>
              </a:rPr>
              <a:t>городского поселения, </a:t>
            </a:r>
            <a:r>
              <a:rPr lang="ru-RU" sz="1500" dirty="0">
                <a:latin typeface="Trebuchet MS" pitchFamily="34" charset="0"/>
              </a:rPr>
              <a:t>основными условиями формирования бюджета </a:t>
            </a:r>
            <a:r>
              <a:rPr lang="ru-RU" sz="1500" dirty="0" smtClean="0">
                <a:latin typeface="Trebuchet MS" pitchFamily="34" charset="0"/>
              </a:rPr>
              <a:t>городского поселения, </a:t>
            </a:r>
            <a:r>
              <a:rPr lang="ru-RU" sz="1500" dirty="0">
                <a:latin typeface="Trebuchet MS" pitchFamily="34" charset="0"/>
              </a:rPr>
              <a:t>источниками доходов и обоснованиями расходов бюджета.</a:t>
            </a:r>
          </a:p>
          <a:p>
            <a:pPr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1500" dirty="0">
                <a:latin typeface="Trebuchet MS" pitchFamily="34" charset="0"/>
              </a:rPr>
              <a:t>          Эта информация позволит каждому жителю самостоятельно разобраться, каким образом расходуются бюджетные средства, какие задачи решаются при помощи этих средств, и как бюджетная политика влияет на развитие </a:t>
            </a:r>
            <a:r>
              <a:rPr lang="ru-RU" sz="1500" dirty="0" smtClean="0">
                <a:latin typeface="Trebuchet MS" pitchFamily="34" charset="0"/>
              </a:rPr>
              <a:t>городского поселения, </a:t>
            </a:r>
            <a:r>
              <a:rPr lang="ru-RU" sz="1500" dirty="0">
                <a:latin typeface="Trebuchet MS" pitchFamily="34" charset="0"/>
              </a:rPr>
              <a:t>на улучшение качества жизни населения. </a:t>
            </a:r>
          </a:p>
          <a:p>
            <a:pPr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1500" dirty="0">
                <a:latin typeface="Trebuchet MS" pitchFamily="34" charset="0"/>
              </a:rPr>
              <a:t>         Уже сегодня информация о всех стадиях бюджетного процесса, о плановых показателях бюджета </a:t>
            </a:r>
            <a:r>
              <a:rPr lang="ru-RU" sz="1500" dirty="0" smtClean="0">
                <a:latin typeface="Trebuchet MS" pitchFamily="34" charset="0"/>
              </a:rPr>
              <a:t>городского поселения  </a:t>
            </a:r>
            <a:r>
              <a:rPr lang="ru-RU" sz="1500" dirty="0">
                <a:latin typeface="Trebuchet MS" pitchFamily="34" charset="0"/>
              </a:rPr>
              <a:t>и его исполнении доступна для всех заинтересованных пользователей и размещается на официальном сайте </a:t>
            </a:r>
            <a:r>
              <a:rPr lang="ru-RU" sz="1500" dirty="0" smtClean="0">
                <a:latin typeface="Trebuchet MS" pitchFamily="34" charset="0"/>
              </a:rPr>
              <a:t>финансового управления Администрации Комсомольского муниципального района.</a:t>
            </a:r>
            <a:endParaRPr lang="ru-RU" sz="1500" dirty="0">
              <a:latin typeface="Trebuchet MS" pitchFamily="34" charset="0"/>
            </a:endParaRPr>
          </a:p>
        </p:txBody>
      </p:sp>
      <p:pic>
        <p:nvPicPr>
          <p:cNvPr id="6" name="Рисунок 5" descr="5ca44c65b1b7ebfac6d96acb77a4ad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2544819" cy="2141041"/>
          </a:xfrm>
          <a:prstGeom prst="rect">
            <a:avLst/>
          </a:prstGeom>
        </p:spPr>
      </p:pic>
      <p:pic>
        <p:nvPicPr>
          <p:cNvPr id="7" name="Рисунок 6" descr="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903389"/>
            <a:ext cx="2592287" cy="23111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3388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778098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Структура расходов бюджета </a:t>
            </a:r>
            <a: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района</a:t>
            </a:r>
            <a: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по </a:t>
            </a:r>
            <a: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отраслям за </a:t>
            </a:r>
            <a: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2020 </a:t>
            </a:r>
            <a: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год, </a:t>
            </a:r>
            <a: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тыс.руб.</a:t>
            </a:r>
            <a:endParaRPr lang="ru-RU" sz="2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95536" y="980728"/>
          <a:ext cx="8424936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68721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712968" cy="108012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Распределение расходов бюджета </a:t>
            </a:r>
            <a:r>
              <a:rPr lang="ru-RU" sz="2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Комсомольского городского поселения </a:t>
            </a:r>
            <a: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по главным распорядителям бюджетных средств, </a:t>
            </a:r>
            <a:r>
              <a:rPr lang="ru-RU" sz="2400" dirty="0" err="1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тыс.руб</a:t>
            </a:r>
            <a:endParaRPr lang="ru-RU" sz="24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23345455"/>
              </p:ext>
            </p:extLst>
          </p:nvPr>
        </p:nvGraphicFramePr>
        <p:xfrm>
          <a:off x="323528" y="1844824"/>
          <a:ext cx="8424937" cy="2708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8402"/>
                <a:gridCol w="1249481"/>
                <a:gridCol w="1745850"/>
                <a:gridCol w="1317946"/>
                <a:gridCol w="1253258"/>
              </a:tblGrid>
              <a:tr h="2828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план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718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Финансовое управление Администрации Комсомольского муниципального района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25 691,0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20 468,9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20 446,3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57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Администрация Комсомольского муниципального  района Ивановской области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41 015,5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60 330,3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55 869,8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436"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0" marR="5440" marT="5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66 706,5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0" marR="5440" marT="5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80 799,2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0" marR="5440" marT="5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76 316,1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0" marR="5440" marT="5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5632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792088"/>
          </a:xfrm>
        </p:spPr>
        <p:txBody>
          <a:bodyPr>
            <a:noAutofit/>
          </a:bodyPr>
          <a:lstStyle/>
          <a:p>
            <a: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Распределение расходов бюджета </a:t>
            </a:r>
            <a: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КГП </a:t>
            </a:r>
            <a: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по главным распорядителям бюджетных средств </a:t>
            </a:r>
            <a: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за 2020 </a:t>
            </a:r>
            <a: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год ,%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33800841"/>
              </p:ext>
            </p:extLst>
          </p:nvPr>
        </p:nvGraphicFramePr>
        <p:xfrm>
          <a:off x="395536" y="1196752"/>
          <a:ext cx="835292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91036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6408712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342900" indent="-342900" algn="just">
              <a:spcBef>
                <a:spcPct val="20000"/>
              </a:spcBef>
            </a:pPr>
            <a:r>
              <a:rPr lang="ru-RU" sz="1600" dirty="0" smtClean="0">
                <a:solidFill>
                  <a:schemeClr val="tx1"/>
                </a:solidFill>
              </a:rPr>
              <a:t>Бюджет Комсомольского городского поселения по расходам формируется и исполняется по </a:t>
            </a:r>
            <a:r>
              <a:rPr lang="ru-RU" sz="25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программам</a:t>
            </a:r>
            <a:r>
              <a:rPr lang="ru-RU" sz="1600" dirty="0" smtClean="0">
                <a:solidFill>
                  <a:schemeClr val="tx1"/>
                </a:solidFill>
              </a:rPr>
              <a:t> в соответствии с Бюджетным кодексом Российской Федерации. 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264" y="1757075"/>
            <a:ext cx="6336704" cy="17040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5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Муниципальная программа </a:t>
            </a:r>
            <a:r>
              <a:rPr lang="ru-RU" sz="1600" dirty="0" smtClean="0">
                <a:solidFill>
                  <a:schemeClr val="tx1"/>
                </a:solidFill>
              </a:rPr>
              <a:t>- </a:t>
            </a:r>
            <a:r>
              <a:rPr lang="ru-RU" sz="1600" dirty="0">
                <a:solidFill>
                  <a:schemeClr val="tx1"/>
                </a:solidFill>
              </a:rPr>
              <a:t>увязанный по ресурсам, </a:t>
            </a:r>
            <a:r>
              <a:rPr lang="ru-RU" sz="1600" dirty="0" smtClean="0">
                <a:solidFill>
                  <a:schemeClr val="tx1"/>
                </a:solidFill>
              </a:rPr>
              <a:t>исполнителям </a:t>
            </a:r>
            <a:r>
              <a:rPr lang="ru-RU" sz="1600" dirty="0">
                <a:solidFill>
                  <a:schemeClr val="tx1"/>
                </a:solidFill>
              </a:rPr>
              <a:t>и срокам осуществления комплекс мероприятий, направленный на достижение целей и наиболее эффективное решение задач социально-экономического развития </a:t>
            </a:r>
            <a:r>
              <a:rPr lang="ru-RU" sz="1600" dirty="0" smtClean="0">
                <a:solidFill>
                  <a:schemeClr val="tx1"/>
                </a:solidFill>
              </a:rPr>
              <a:t>Комсомольского городского поселения.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264" y="3933056"/>
            <a:ext cx="3330616" cy="2575136"/>
          </a:xfrm>
          <a:prstGeom prst="rect">
            <a:avLst/>
          </a:prstGeom>
          <a:solidFill>
            <a:srgbClr val="BBE5CE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Является </a:t>
            </a:r>
            <a:r>
              <a:rPr lang="ru-RU" sz="1600" u="sng" dirty="0" smtClean="0">
                <a:solidFill>
                  <a:schemeClr val="tx1"/>
                </a:solidFill>
              </a:rPr>
              <a:t>главным </a:t>
            </a:r>
            <a:r>
              <a:rPr lang="ru-RU" sz="1600" u="sng" dirty="0">
                <a:solidFill>
                  <a:schemeClr val="tx1"/>
                </a:solidFill>
              </a:rPr>
              <a:t>инструментом</a:t>
            </a:r>
            <a:r>
              <a:rPr lang="ru-RU" sz="1600" dirty="0">
                <a:solidFill>
                  <a:schemeClr val="tx1"/>
                </a:solidFill>
              </a:rPr>
              <a:t>, который должен обеспечить повышение результативности и эффективности бюджетных расходов, ориентированности на достижение целей муниципальной  </a:t>
            </a:r>
            <a:r>
              <a:rPr lang="ru-RU" sz="1600" dirty="0" smtClean="0">
                <a:solidFill>
                  <a:schemeClr val="tx1"/>
                </a:solidFill>
              </a:rPr>
              <a:t>политики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1187624" y="3407889"/>
            <a:ext cx="216024" cy="525167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C:\Users\User\Desktop\2017-2019\Бюджет для граждан\13093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6632"/>
            <a:ext cx="2204450" cy="249248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3753608" y="4221088"/>
            <a:ext cx="5226482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/>
            <a:endParaRPr lang="ru-RU" altLang="ru-RU" b="1" u="sng" dirty="0">
              <a:solidFill>
                <a:srgbClr val="FF0000"/>
              </a:solidFill>
            </a:endParaRPr>
          </a:p>
        </p:txBody>
      </p:sp>
      <p:pic>
        <p:nvPicPr>
          <p:cNvPr id="29698" name="Picture 2" descr="http://900igr.net/up/datas/143070/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9" y="3506502"/>
            <a:ext cx="4320479" cy="29911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8943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45624" cy="70609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Распределение расходов бюджета </a:t>
            </a:r>
            <a:r>
              <a:rPr lang="ru-RU" sz="2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КГП </a:t>
            </a:r>
            <a: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по муниципальным программам в </a:t>
            </a:r>
            <a:r>
              <a:rPr lang="ru-RU" sz="2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2019-2020 </a:t>
            </a:r>
            <a: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годах, </a:t>
            </a:r>
            <a:r>
              <a:rPr lang="ru-RU" sz="2400" dirty="0" err="1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тыс.руб</a:t>
            </a:r>
            <a:endParaRPr lang="ru-RU" sz="24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97092677"/>
              </p:ext>
            </p:extLst>
          </p:nvPr>
        </p:nvGraphicFramePr>
        <p:xfrm>
          <a:off x="251519" y="799713"/>
          <a:ext cx="8712970" cy="58203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82647"/>
                <a:gridCol w="1181420"/>
                <a:gridCol w="1107581"/>
                <a:gridCol w="959903"/>
                <a:gridCol w="1181419"/>
              </a:tblGrid>
              <a:tr h="6923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Наименование программы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2019 </a:t>
                      </a:r>
                      <a:r>
                        <a:rPr lang="ru-RU" sz="1400" b="1" u="none" strike="noStrike" dirty="0">
                          <a:effectLst/>
                        </a:rPr>
                        <a:t>(отчет)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2020 </a:t>
                      </a:r>
                      <a:r>
                        <a:rPr lang="ru-RU" sz="1400" b="1" u="none" strike="noStrike" dirty="0">
                          <a:effectLst/>
                        </a:rPr>
                        <a:t>(план)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2020 </a:t>
                      </a:r>
                      <a:r>
                        <a:rPr lang="ru-RU" sz="1400" b="1" u="none" strike="noStrike" dirty="0">
                          <a:effectLst/>
                        </a:rPr>
                        <a:t>(отчет)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Удельный вес в плановых расходах,%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"Формирование современной городской среды на территории Комсомольского городского поселения на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2018-2024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годы"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4 206,1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1 005,8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1 005,8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882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"Организация и осуществление первичных мер пожарной безопасности, мероприятия по предупреждению и ликвидации последствий чрезвычайных ситуаций, природного и техногенного характера в границах населенных пунктов Комсомольского городского поселения"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119,4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119,4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6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"Дорожная деятельность в отношении автомобильных дорог общего пользования Комсомольского городского поселения"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4 324,7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21 801,3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20 309,1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1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"Обеспечение населения объектами инженерной инфраструктуры и услугами жилищно-коммунального хозяйства Комсомольского городского поселения"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18 510,1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15 960,4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15356,3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"Благоустройство муниципального образования "Комсомольское городское поселение Комсомольского муниципального района Ивановской области"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12 351,3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18 489,8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16 251,2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55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"Культура  Комсомольского городского поселения Комсомольского муниципального района"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25 691,0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20 468,9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20 446,3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2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«Градостроительная деятельность на территории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Комсомольского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городского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поселения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Комсомольского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муниципального района"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6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2" marR="4952" marT="4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65 395,5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2" marR="4952" marT="4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80 799,2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2" marR="4952" marT="4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76 316,1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2" marR="4952" marT="4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2" marR="4952" marT="4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6451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340768"/>
            <a:ext cx="8279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Большая часть программных расходов приходится на муниципальную программу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«Культура Комсомольского городского поселения Комсомольского муниципального района"</a:t>
            </a:r>
            <a:r>
              <a:rPr lang="ru-RU" b="1" dirty="0" smtClean="0">
                <a:solidFill>
                  <a:srgbClr val="1F8377"/>
                </a:solidFill>
              </a:rPr>
              <a:t> </a:t>
            </a:r>
            <a:r>
              <a:rPr lang="ru-RU" b="1" dirty="0" smtClean="0"/>
              <a:t>(26,8%). 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213664"/>
            <a:ext cx="2970980" cy="1559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6348" y="2204864"/>
            <a:ext cx="883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Соотношение </a:t>
            </a:r>
            <a:r>
              <a:rPr lang="ru-RU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муниципальных программ в общем объеме 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расходов бюджета КГП за 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2020 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год, тыс.руб.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88641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      В </a:t>
            </a:r>
            <a:r>
              <a:rPr lang="ru-RU" sz="1600" b="1" u="sng" dirty="0" smtClean="0"/>
              <a:t>2020</a:t>
            </a:r>
            <a:r>
              <a:rPr lang="ru-RU" sz="1600" dirty="0" smtClean="0"/>
              <a:t> </a:t>
            </a:r>
            <a:r>
              <a:rPr lang="ru-RU" sz="1600" dirty="0"/>
              <a:t>году </a:t>
            </a:r>
            <a:r>
              <a:rPr lang="ru-RU" sz="1600" b="1" dirty="0"/>
              <a:t>расходы</a:t>
            </a:r>
            <a:r>
              <a:rPr lang="ru-RU" sz="1600" dirty="0"/>
              <a:t> бюджета </a:t>
            </a:r>
            <a:r>
              <a:rPr lang="ru-RU" sz="1600" dirty="0" smtClean="0"/>
              <a:t>Комсомольского городского поселения составили </a:t>
            </a:r>
            <a:r>
              <a:rPr lang="ru-RU" sz="1600" b="1" u="sng" dirty="0" smtClean="0"/>
              <a:t>76 316,1 тыс.руб.</a:t>
            </a:r>
            <a:r>
              <a:rPr lang="ru-RU" sz="1600" u="sng" dirty="0" smtClean="0"/>
              <a:t>, </a:t>
            </a:r>
            <a:r>
              <a:rPr lang="ru-RU" sz="1600" dirty="0"/>
              <a:t>в том числе на реализацию муниципальных программ </a:t>
            </a:r>
            <a:r>
              <a:rPr lang="ru-RU" sz="1600" b="1" u="sng" dirty="0" smtClean="0"/>
              <a:t>73 488.1 тыс.руб</a:t>
            </a:r>
            <a:r>
              <a:rPr lang="ru-RU" sz="1600" dirty="0"/>
              <a:t>. Таким образом доля программных расходов составила </a:t>
            </a:r>
            <a:r>
              <a:rPr lang="ru-RU" sz="1600" b="1" u="sng" dirty="0" smtClean="0"/>
              <a:t>96%</a:t>
            </a:r>
            <a:r>
              <a:rPr lang="ru-RU" sz="1600" dirty="0" smtClean="0"/>
              <a:t>. </a:t>
            </a:r>
            <a:r>
              <a:rPr lang="ru-RU" sz="1600" dirty="0"/>
              <a:t>Всего в </a:t>
            </a:r>
            <a:r>
              <a:rPr lang="ru-RU" sz="1600" dirty="0" smtClean="0"/>
              <a:t>2020 </a:t>
            </a:r>
            <a:r>
              <a:rPr lang="ru-RU" sz="1600" dirty="0"/>
              <a:t>году расходы осуществлялись  по </a:t>
            </a:r>
            <a:r>
              <a:rPr lang="ru-RU" sz="1600" b="1" dirty="0" smtClean="0"/>
              <a:t>6</a:t>
            </a:r>
            <a:r>
              <a:rPr lang="ru-RU" sz="1600" dirty="0" smtClean="0"/>
              <a:t> </a:t>
            </a:r>
            <a:r>
              <a:rPr lang="ru-RU" sz="1600" b="1" dirty="0"/>
              <a:t>муниципальным программам.</a:t>
            </a:r>
            <a:endParaRPr lang="ru-RU" sz="1600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07504" y="2780928"/>
          <a:ext cx="8928992" cy="3933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16587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0" y="-1224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Муниципальная программа «Организация и осуществление первичных мер пожарной безопасности, мероприятия по предупреждению и ликвидации последствий  чрезвычайных ситуаций природного и техногенного характера в границах населенных пунктов Комсомольского городского поселения»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052736"/>
            <a:ext cx="7920880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Объем на реализацию программы при плане </a:t>
            </a:r>
            <a:r>
              <a:rPr lang="ru-RU" sz="1400" dirty="0" smtClean="0"/>
              <a:t>119,4</a:t>
            </a:r>
            <a:r>
              <a:rPr lang="ru-RU" sz="1400" dirty="0" smtClean="0"/>
              <a:t> </a:t>
            </a:r>
            <a:r>
              <a:rPr lang="ru-RU" sz="1400" dirty="0" smtClean="0"/>
              <a:t>тыс.руб. исполнено </a:t>
            </a:r>
            <a:r>
              <a:rPr lang="ru-RU" sz="1400" dirty="0" smtClean="0"/>
              <a:t>119,4</a:t>
            </a:r>
            <a:r>
              <a:rPr lang="ru-RU" sz="1400" dirty="0" smtClean="0"/>
              <a:t> </a:t>
            </a:r>
            <a:r>
              <a:rPr lang="ru-RU" sz="1400" dirty="0" smtClean="0"/>
              <a:t>тыс.руб.</a:t>
            </a:r>
            <a:endParaRPr lang="ru-RU" sz="1400" dirty="0"/>
          </a:p>
        </p:txBody>
      </p:sp>
      <p:sp>
        <p:nvSpPr>
          <p:cNvPr id="5" name="Овал 4"/>
          <p:cNvSpPr/>
          <p:nvPr/>
        </p:nvSpPr>
        <p:spPr>
          <a:xfrm>
            <a:off x="539552" y="1556792"/>
            <a:ext cx="8136904" cy="216024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Цель программы</a:t>
            </a:r>
          </a:p>
          <a:p>
            <a:pPr algn="ctr"/>
            <a:r>
              <a:rPr lang="ru-RU" sz="1400" dirty="0" smtClean="0"/>
              <a:t>предупреждение чрезвычайных ситуаций природного и техногенного характера и ликвидации их последствий; обеспечение первичных мер пожарной безопасности в границах населенных пунктов, а также обеспечение безопасности жизни людей в местах массового отдыха у воды, профилактическая работа по обеспечению безопасности людей на воде, вовлечение населения и общественности</a:t>
            </a:r>
            <a:r>
              <a:rPr lang="en-US" sz="1400" dirty="0" smtClean="0"/>
              <a:t> </a:t>
            </a:r>
            <a:r>
              <a:rPr lang="ru-RU" sz="1400" dirty="0" smtClean="0"/>
              <a:t> по соблюдению и</a:t>
            </a:r>
            <a:r>
              <a:rPr lang="en-US" sz="1400" dirty="0" smtClean="0"/>
              <a:t> </a:t>
            </a:r>
            <a:r>
              <a:rPr lang="ru-RU" sz="1400" dirty="0" smtClean="0"/>
              <a:t> обеспечению правил охраны жизни людей на водных объектах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4077072"/>
            <a:ext cx="5544616" cy="1944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dist="50800" dir="5400000" algn="ctr" rotWithShape="0">
              <a:srgbClr val="000000">
                <a:alpha val="59000"/>
              </a:srgbClr>
            </a:outerShdw>
          </a:effectLst>
          <a:scene3d>
            <a:camera prst="orthographicFront">
              <a:rot lat="0" lon="21599994" rev="21599994"/>
            </a:camera>
            <a:lightRig rig="threePt" dir="t">
              <a:rot lat="0" lon="0" rev="1800000"/>
            </a:lightRig>
          </a:scene3d>
          <a:sp3d extrusionH="19050" contourW="19050">
            <a:bevelT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Результаты </a:t>
            </a:r>
            <a:r>
              <a:rPr lang="ru-RU" dirty="0" smtClean="0">
                <a:solidFill>
                  <a:srgbClr val="C00000"/>
                </a:solidFill>
              </a:rPr>
              <a:t>исполнения:</a:t>
            </a:r>
            <a:r>
              <a:rPr lang="ru-RU" dirty="0" smtClean="0">
                <a:solidFill>
                  <a:schemeClr val="tx1"/>
                </a:solidFill>
              </a:rPr>
              <a:t>                                                                            -Обеспечение </a:t>
            </a:r>
            <a:r>
              <a:rPr lang="ru-RU" dirty="0" smtClean="0">
                <a:solidFill>
                  <a:schemeClr val="tx1"/>
                </a:solidFill>
              </a:rPr>
              <a:t>мер по содержанию и ремонту пожарных </a:t>
            </a:r>
            <a:r>
              <a:rPr lang="ru-RU" dirty="0" smtClean="0">
                <a:solidFill>
                  <a:schemeClr val="tx1"/>
                </a:solidFill>
              </a:rPr>
              <a:t>гидрантов;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-Обеспечение мер по соблюдению требований безопасности на водных объектах, подготовка мест массового отдыха.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2290" name="Picture 2" descr="https://images.ru.prom.st/600886200_w640_h640_gidrant-pozharnyj-n-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077072"/>
            <a:ext cx="2717111" cy="18170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008" y="44624"/>
            <a:ext cx="8928992" cy="720080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Муниципальная программа «Дорожная деятельность в отношении автомобильных дорог общего пользования Комсомольского городского поселения»</a:t>
            </a:r>
            <a:endParaRPr lang="ru-RU" sz="16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28183" y="847112"/>
            <a:ext cx="2736305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Объем финансирования муниципальной программы </a:t>
            </a:r>
            <a:r>
              <a:rPr lang="ru-RU" sz="1600" b="1" dirty="0" smtClean="0">
                <a:solidFill>
                  <a:schemeClr val="tx1"/>
                </a:solidFill>
              </a:rPr>
              <a:t>в </a:t>
            </a:r>
            <a:r>
              <a:rPr lang="ru-RU" sz="1600" b="1" dirty="0" smtClean="0">
                <a:solidFill>
                  <a:schemeClr val="tx1"/>
                </a:solidFill>
              </a:rPr>
              <a:t>2020 </a:t>
            </a:r>
            <a:r>
              <a:rPr lang="ru-RU" sz="1600" b="1" dirty="0" smtClean="0">
                <a:solidFill>
                  <a:schemeClr val="tx1"/>
                </a:solidFill>
              </a:rPr>
              <a:t>году </a:t>
            </a:r>
            <a:r>
              <a:rPr lang="ru-RU" sz="1600" b="1" dirty="0" smtClean="0">
                <a:solidFill>
                  <a:schemeClr val="tx1"/>
                </a:solidFill>
              </a:rPr>
              <a:t>–</a:t>
            </a:r>
            <a:r>
              <a:rPr lang="ru-RU" sz="1600" b="1" dirty="0" smtClean="0"/>
              <a:t>20 309,1 </a:t>
            </a:r>
            <a:r>
              <a:rPr lang="ru-RU" sz="1600" b="1" u="sng" dirty="0" smtClean="0">
                <a:solidFill>
                  <a:schemeClr val="tx1"/>
                </a:solidFill>
              </a:rPr>
              <a:t>тыс.руб</a:t>
            </a:r>
            <a:r>
              <a:rPr lang="ru-RU" sz="1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Шестиугольник 3"/>
          <p:cNvSpPr/>
          <p:nvPr/>
        </p:nvSpPr>
        <p:spPr>
          <a:xfrm>
            <a:off x="90410" y="908720"/>
            <a:ext cx="5852045" cy="2088232"/>
          </a:xfrm>
          <a:prstGeom prst="hexag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Цель муниципальной программы:</a:t>
            </a:r>
          </a:p>
          <a:p>
            <a:pPr algn="just"/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современной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эффективной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автомобильной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дорожной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инфраструктуры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повышение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технического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уровня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автомобильных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дорог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общего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пользования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местного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значения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Комсомольского городского поселения,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пропускной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способности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уровня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безопасности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устойчивого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экономического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развития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улучшения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качества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жизни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населения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территории городского поселения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106" y="3068960"/>
            <a:ext cx="887638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B0F0"/>
                </a:solidFill>
              </a:rPr>
              <a:t>     </a:t>
            </a:r>
            <a:r>
              <a:rPr lang="ru-RU" sz="1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Результаты реализации программы в </a:t>
            </a:r>
            <a:r>
              <a:rPr lang="ru-RU" sz="1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2020 </a:t>
            </a:r>
            <a:r>
              <a:rPr lang="ru-RU" sz="1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году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Капитальный ремонт, ремонт, содержание и грейдерование автомобильных дорог общего пользования Комсомольского городского поселения.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Проведены мероприятия по профилактике и организации безопасности дорожного движения (установка дорожных знаков, нанесение дорожной разметки)</a:t>
            </a:r>
          </a:p>
          <a:p>
            <a:pPr algn="just"/>
            <a:r>
              <a:rPr lang="ru-RU" sz="1200" dirty="0" smtClean="0"/>
              <a:t>         </a:t>
            </a:r>
            <a:endParaRPr lang="ru-RU" sz="1200" dirty="0"/>
          </a:p>
        </p:txBody>
      </p:sp>
      <p:pic>
        <p:nvPicPr>
          <p:cNvPr id="16385" name="Picture 1" descr="C:\Users\zabaluevamv.FINKOMS\Pictures\sign-41667__3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509120"/>
            <a:ext cx="1981081" cy="1763266"/>
          </a:xfrm>
          <a:prstGeom prst="rect">
            <a:avLst/>
          </a:prstGeom>
          <a:noFill/>
        </p:spPr>
      </p:pic>
      <p:pic>
        <p:nvPicPr>
          <p:cNvPr id="16386" name="Picture 2" descr="C:\Users\zabaluevamv.FINKOMS\Pictures\431c982b14a17b84d0bcb6b9b207510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419857"/>
            <a:ext cx="2808312" cy="1873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2847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784976" cy="504056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                                                                                                                                                                     </a:t>
            </a:r>
            <a:b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</a:br>
            <a: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</a:br>
            <a: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</a:br>
            <a: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</a:br>
            <a: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</a:br>
            <a: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</a:br>
            <a: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</a:br>
            <a: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</a:br>
            <a: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</a:br>
            <a: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</a:br>
            <a: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</a:br>
            <a: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</a:br>
            <a: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</a:br>
            <a: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</a:br>
            <a: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Обеспечение населения объектами инженерной инфраструктуры и услугами жилищно-коммунального хозяйства Комсомольского городского поселения»</a:t>
            </a:r>
            <a:endParaRPr lang="ru-RU" sz="20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Шестиугольник 2"/>
          <p:cNvSpPr/>
          <p:nvPr/>
        </p:nvSpPr>
        <p:spPr>
          <a:xfrm>
            <a:off x="0" y="836712"/>
            <a:ext cx="5841760" cy="1296144"/>
          </a:xfrm>
          <a:prstGeom prst="hexag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Цель </a:t>
            </a:r>
            <a:r>
              <a:rPr lang="ru-RU" sz="1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муниципальной программы: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Создание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условий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приведения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инженерной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инфраструктуры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поселения в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соответствии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стандартами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качества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обеспечивающими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комфортные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условия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проживания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улучшения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экологической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обстановки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40152" y="980728"/>
            <a:ext cx="2787734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Объем финансирования муниципальной программы </a:t>
            </a:r>
            <a:r>
              <a:rPr lang="ru-RU" sz="1400" b="1" dirty="0" smtClean="0">
                <a:solidFill>
                  <a:schemeClr val="tx1"/>
                </a:solidFill>
              </a:rPr>
              <a:t>в </a:t>
            </a:r>
            <a:r>
              <a:rPr lang="ru-RU" sz="1400" b="1" dirty="0" smtClean="0">
                <a:solidFill>
                  <a:schemeClr val="tx1"/>
                </a:solidFill>
              </a:rPr>
              <a:t>2020 </a:t>
            </a:r>
            <a:r>
              <a:rPr lang="ru-RU" sz="1400" b="1" dirty="0" smtClean="0">
                <a:solidFill>
                  <a:schemeClr val="tx1"/>
                </a:solidFill>
              </a:rPr>
              <a:t>году – </a:t>
            </a:r>
            <a:r>
              <a:rPr lang="ru-RU" sz="1400" b="1" u="sng" dirty="0" smtClean="0"/>
              <a:t>15 356,3 тыс.руб.</a:t>
            </a:r>
            <a:endParaRPr lang="ru-RU" sz="1600" b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204864"/>
            <a:ext cx="8640960" cy="2160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358775" algn="just" fontAlgn="base">
              <a:spcBef>
                <a:spcPct val="0"/>
              </a:spcBef>
              <a:spcAft>
                <a:spcPct val="0"/>
              </a:spcAft>
            </a:pPr>
            <a:endParaRPr lang="ru-RU" sz="105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358775" algn="just" fontAlgn="base">
              <a:spcBef>
                <a:spcPct val="0"/>
              </a:spcBef>
              <a:spcAft>
                <a:spcPct val="0"/>
              </a:spcAft>
            </a:pPr>
            <a:endParaRPr lang="ru-RU" sz="105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3587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 направлена на решение следующих задач</a:t>
            </a: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снижение уровня износа инженерной инфраструктуры, повышение качества предоставления коммунальных услуг, улучшение экологической ситуации;</a:t>
            </a: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обеспечение надежного и устойчивого обслуживания потребителей коммунальных услуг, снижение сверхнормативного износа объектов инженерной инфраструктуры, модернизация этих объектов путем внедрения энергосберегающих технологий;</a:t>
            </a: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разработка и внедрение мер по стимулированию эффективного и рационального хозяйствования организаций коммунального комплекса, привлечение средств внебюджетных источников, улучшение экологической ситуации;</a:t>
            </a: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привлечение дополнительных инвестиций в экономику муниципального образования «Комсомольское городское поселение Комсомольского муниципального района Ивановской области»</a:t>
            </a: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	повышение уровня комфортности  проживания в городском поселении,  создание благоприятной и комфортной среды жизнедеятельности населения муниципального образования «Комсомольское городское поселение Комсомольского муниципального района Ивановской области»;</a:t>
            </a: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создание нормальных условий для эксплуатации и сохранности жилищного фонда;</a:t>
            </a: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018002" y="74711"/>
            <a:ext cx="1107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5" name="Picture 5" descr="http://adm-komsomolsk.ru/tinybrowser/images/2018/kdn/_full/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539552" y="5013176"/>
            <a:ext cx="2040161" cy="1530163"/>
          </a:xfrm>
          <a:prstGeom prst="rect">
            <a:avLst/>
          </a:prstGeom>
          <a:noFill/>
        </p:spPr>
      </p:pic>
      <p:pic>
        <p:nvPicPr>
          <p:cNvPr id="15366" name="Picture 6" descr="C:\Users\zabaluevamv.FINKOMS\Pictures\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5013176"/>
            <a:ext cx="2026365" cy="1438719"/>
          </a:xfrm>
          <a:prstGeom prst="rect">
            <a:avLst/>
          </a:prstGeom>
          <a:noFill/>
        </p:spPr>
      </p:pic>
      <p:sp>
        <p:nvSpPr>
          <p:cNvPr id="14" name="Скругленный прямоугольник 13"/>
          <p:cNvSpPr/>
          <p:nvPr/>
        </p:nvSpPr>
        <p:spPr>
          <a:xfrm>
            <a:off x="2771800" y="4581128"/>
            <a:ext cx="3528392" cy="20162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исполнения: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строительство линии канализации, КНС по ул. Колганова, строительство канализационной сети для домов д.36,38 по ул. Колганова;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газораспределительной сети для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газификации; строительство и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кап.ремонт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артезианских скважин на территории КГП.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187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648072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Благоустройство муниципального образования «Комсомольское городское поселение Комсомольского муниципального района Ивановской области»</a:t>
            </a:r>
            <a:endParaRPr lang="ru-RU" sz="1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76754" y="908720"/>
            <a:ext cx="2787734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Объем финансирования муниципальной программы </a:t>
            </a:r>
            <a:r>
              <a:rPr lang="ru-RU" sz="1400" b="1" dirty="0" smtClean="0">
                <a:solidFill>
                  <a:schemeClr val="tx1"/>
                </a:solidFill>
              </a:rPr>
              <a:t>в </a:t>
            </a:r>
            <a:r>
              <a:rPr lang="ru-RU" sz="1400" b="1" dirty="0" smtClean="0">
                <a:solidFill>
                  <a:schemeClr val="tx1"/>
                </a:solidFill>
              </a:rPr>
              <a:t>2020 </a:t>
            </a:r>
            <a:r>
              <a:rPr lang="ru-RU" sz="1400" b="1" dirty="0" smtClean="0">
                <a:solidFill>
                  <a:schemeClr val="tx1"/>
                </a:solidFill>
              </a:rPr>
              <a:t>году </a:t>
            </a:r>
            <a:r>
              <a:rPr lang="ru-RU" sz="1400" b="1" u="sng" dirty="0" smtClean="0">
                <a:solidFill>
                  <a:schemeClr val="tx1"/>
                </a:solidFill>
              </a:rPr>
              <a:t>-  </a:t>
            </a:r>
            <a:r>
              <a:rPr lang="ru-RU" sz="1400" b="1" u="sng" dirty="0" smtClean="0"/>
              <a:t>16 251,2</a:t>
            </a:r>
            <a:r>
              <a:rPr lang="ru-RU" sz="1400" b="1" u="sng" dirty="0" smtClean="0">
                <a:solidFill>
                  <a:srgbClr val="FFFF00"/>
                </a:solidFill>
              </a:rPr>
              <a:t> </a:t>
            </a:r>
            <a:r>
              <a:rPr lang="ru-RU" sz="1400" b="1" u="sng" dirty="0" smtClean="0">
                <a:solidFill>
                  <a:schemeClr val="tx1"/>
                </a:solidFill>
              </a:rPr>
              <a:t>тыс.руб</a:t>
            </a:r>
            <a:r>
              <a:rPr lang="ru-RU" sz="1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Шестиугольник 3"/>
          <p:cNvSpPr/>
          <p:nvPr/>
        </p:nvSpPr>
        <p:spPr>
          <a:xfrm>
            <a:off x="179512" y="764704"/>
            <a:ext cx="5916126" cy="1296144"/>
          </a:xfrm>
          <a:prstGeom prst="hexag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Цель муниципальной </a:t>
            </a:r>
            <a:r>
              <a:rPr lang="ru-RU" sz="13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программы:</a:t>
            </a:r>
          </a:p>
          <a:p>
            <a:r>
              <a:rPr lang="ru-RU" sz="1400" dirty="0" smtClean="0"/>
              <a:t>создание наиболее благоприятной и комфортной среды жизнедеятельности населения муниципального образования «Комсомольское городское поселение Комсомольского муниципального района Ивановской области»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8042" y="2708920"/>
            <a:ext cx="62761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 smtClean="0"/>
              <a:t>    </a:t>
            </a:r>
            <a:endParaRPr lang="ru-RU" sz="1200" dirty="0" smtClean="0"/>
          </a:p>
        </p:txBody>
      </p:sp>
      <p:pic>
        <p:nvPicPr>
          <p:cNvPr id="14337" name="Picture 1" descr="C:\Users\zabaluevamv.FINKOMS\Pictures\3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4228" y="2204864"/>
            <a:ext cx="2268252" cy="1512168"/>
          </a:xfrm>
          <a:prstGeom prst="rect">
            <a:avLst/>
          </a:prstGeom>
          <a:noFill/>
        </p:spPr>
      </p:pic>
      <p:pic>
        <p:nvPicPr>
          <p:cNvPr id="14338" name="Picture 2" descr="C:\Users\zabaluevamv.FINKOMS\Pictures\podo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437112"/>
            <a:ext cx="2229229" cy="1487314"/>
          </a:xfrm>
          <a:prstGeom prst="rect">
            <a:avLst/>
          </a:prstGeom>
          <a:noFill/>
        </p:spPr>
      </p:pic>
      <p:pic>
        <p:nvPicPr>
          <p:cNvPr id="14339" name="Picture 3" descr="C:\Users\zabaluevamv.FINKOMS\Pictures\1a8f41699df94b8_2151.585fea4f6c_g-midd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861048"/>
            <a:ext cx="2268252" cy="151216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23528" y="2204864"/>
            <a:ext cx="6264696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358775"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 направлена на решение следующих задач:</a:t>
            </a: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3587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повышение надежности и долговечности работ сетей наружного освещения;</a:t>
            </a: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3587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приведение сетей уличного освещения в соответствие с нормативными требованиями, предъявленными СНиП 23-05-9;</a:t>
            </a: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3587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повышение уровня жизни населения муниципального образования «Комсомольское городское поселение Комсомольского муниципального образования Ивановской области» за счет улучшения социальных и экологических условий;</a:t>
            </a: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3587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благоприятных и безопасных условий в зонах культурного отдыха населения городского поселения (благоустройство мест массового отдыха);</a:t>
            </a:r>
            <a:endParaRPr lang="en-US" sz="1050" dirty="0" smtClean="0">
              <a:solidFill>
                <a:schemeClr val="tx1"/>
              </a:solidFill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lvl="0" indent="3587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dirty="0" smtClean="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привлечение дополнительных инвестиций в экономику муниципального образования «Комсомольское городское поселение Комсомольского муниципального района Ивановской области»</a:t>
            </a:r>
            <a:r>
              <a:rPr lang="ru-RU" sz="10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627784" y="4437113"/>
            <a:ext cx="39604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Результаты реализации:                                               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Проведены мероприятия по благоустройству и озеленению;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Проведены мероприятия по организации уличного освещения;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Проведены мероприятия по ликвидации несанкционированных навалов мусора;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Ремонт колодцев и артезианских скважин;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Благоустройство парков и ремонт детских площадок, скамеек и урн.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288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photos.wikimapia.org/p/00/01/90/81/89_big.jpg"/>
          <p:cNvPicPr>
            <a:picLocks noChangeAspect="1" noChangeArrowheads="1"/>
          </p:cNvPicPr>
          <p:nvPr/>
        </p:nvPicPr>
        <p:blipFill>
          <a:blip r:embed="rId2" cstate="print"/>
          <a:srcRect l="4049" t="15298" r="4049" b="10799"/>
          <a:stretch>
            <a:fillRect/>
          </a:stretch>
        </p:blipFill>
        <p:spPr bwMode="auto">
          <a:xfrm>
            <a:off x="73152" y="1412776"/>
            <a:ext cx="9028576" cy="54452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3200" i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</a:rPr>
              <a:t>Краткая характеристика Комсомольского городского поселения</a:t>
            </a:r>
            <a:endParaRPr lang="ru-RU" sz="3200" i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15816" y="1377474"/>
            <a:ext cx="61206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Комсомольск                                 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Город в России, административный центр Комсомольского района Ивановской области. Входит в Комсомольское городское поселение. Население - 8023 чел. 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Телефонный код: </a:t>
            </a: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+7 49352</a:t>
            </a:r>
          </a:p>
        </p:txBody>
      </p:sp>
    </p:spTree>
    <p:extLst>
      <p:ext uri="{BB962C8B-B14F-4D97-AF65-F5344CB8AC3E}">
        <p14:creationId xmlns="" xmlns:p14="http://schemas.microsoft.com/office/powerpoint/2010/main" val="94165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6104"/>
            <a:ext cx="8568952" cy="735875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Культура Комсомольского городского поселения Комсомольского муниципального района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»</a:t>
            </a:r>
            <a:endParaRPr lang="ru-RU" sz="20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Шестиугольник 2"/>
          <p:cNvSpPr/>
          <p:nvPr/>
        </p:nvSpPr>
        <p:spPr>
          <a:xfrm>
            <a:off x="179512" y="1268760"/>
            <a:ext cx="4644008" cy="3384376"/>
          </a:xfrm>
          <a:prstGeom prst="hexagon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Цель муниципальной программы</a:t>
            </a:r>
            <a:r>
              <a:rPr lang="ru-RU" sz="1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конституционного права населения Комсомольского городского поселения на доступ к ценностям культуры  и свободы творчества в сфере культуры; 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условий для организации досуга и обеспечения жителей поселения услугами организаций культуры; развитие библиотечного дела и популяризация чтения;</a:t>
            </a:r>
          </a:p>
          <a:p>
            <a:pPr>
              <a:buFont typeface="Wingdings" pitchFamily="2" charset="2"/>
              <a:buChar char="ü"/>
            </a:pP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условий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укрепления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материально-технической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базы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учреждений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 культуры,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эффективности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sz="14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92080" y="1103836"/>
            <a:ext cx="341009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Объем финансирования муниципальной программы </a:t>
            </a:r>
            <a:r>
              <a:rPr lang="ru-RU" sz="1600" b="1" dirty="0" smtClean="0">
                <a:solidFill>
                  <a:schemeClr val="tx1"/>
                </a:solidFill>
              </a:rPr>
              <a:t>в </a:t>
            </a:r>
            <a:r>
              <a:rPr lang="ru-RU" sz="1600" b="1" dirty="0" smtClean="0">
                <a:solidFill>
                  <a:schemeClr val="tx1"/>
                </a:solidFill>
              </a:rPr>
              <a:t>2020 </a:t>
            </a:r>
            <a:r>
              <a:rPr lang="ru-RU" sz="1600" b="1" dirty="0" smtClean="0">
                <a:solidFill>
                  <a:schemeClr val="tx1"/>
                </a:solidFill>
              </a:rPr>
              <a:t>году –</a:t>
            </a:r>
          </a:p>
          <a:p>
            <a:pPr algn="ctr"/>
            <a:r>
              <a:rPr lang="ru-RU" sz="1600" b="1" u="sng" dirty="0" smtClean="0">
                <a:solidFill>
                  <a:schemeClr val="tx1"/>
                </a:solidFill>
              </a:rPr>
              <a:t>20 446,3 тыс.руб</a:t>
            </a:r>
            <a:r>
              <a:rPr lang="ru-RU" sz="1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88600" y="2060848"/>
            <a:ext cx="4218720" cy="4598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60032" y="2276872"/>
            <a:ext cx="4032448" cy="331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Муниципальная программа «Культура Комсомольского городского поселения Комсомольского муниципального района» реализуется посредством двух специальных подпрограмм: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-«Организация культурно – досугового обслуживания населения Комсомольского городского поселения»;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«Библиотечное обслуживание населения, комплектование и обеспечение сохранности библиотечных фондов библиотек поселения»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 направлена на осуществление развития сферы культуры, в сторону ее  творческого и технологического совершенствования, повышения роли культуры в воспитании, просвещении жителей городского поселения.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8194" name="Picture 2" descr="https://www.ipbotsp.ru/upload/iblock/2c9/2c9d1ca3b854ef0a5f2bd82edb1dc6c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97152"/>
            <a:ext cx="4341261" cy="16417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8824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70609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Градостроительная деятельность на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територии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latin typeface="Times New Roman" pitchFamily="18" charset="0"/>
                <a:cs typeface="Times New Roman" pitchFamily="18" charset="0"/>
              </a:rPr>
              <a:t>Комсомольского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 городского поселения Комсомольского муниципального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района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»</a:t>
            </a:r>
            <a:endParaRPr lang="ru-RU" sz="20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1628800"/>
            <a:ext cx="2787734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Финансирование </a:t>
            </a:r>
            <a:r>
              <a:rPr lang="ru-RU" sz="1600" b="1" dirty="0">
                <a:solidFill>
                  <a:schemeClr val="tx1"/>
                </a:solidFill>
              </a:rPr>
              <a:t>муниципальной программы </a:t>
            </a:r>
            <a:r>
              <a:rPr lang="ru-RU" sz="1600" b="1" dirty="0" smtClean="0">
                <a:solidFill>
                  <a:schemeClr val="tx1"/>
                </a:solidFill>
              </a:rPr>
              <a:t>в </a:t>
            </a:r>
            <a:r>
              <a:rPr lang="ru-RU" sz="1600" b="1" dirty="0" smtClean="0">
                <a:solidFill>
                  <a:schemeClr val="tx1"/>
                </a:solidFill>
              </a:rPr>
              <a:t>2020 </a:t>
            </a:r>
            <a:r>
              <a:rPr lang="ru-RU" sz="1600" b="1" dirty="0" smtClean="0">
                <a:solidFill>
                  <a:schemeClr val="tx1"/>
                </a:solidFill>
              </a:rPr>
              <a:t>году </a:t>
            </a:r>
            <a:r>
              <a:rPr lang="ru-RU" sz="1600" b="1" dirty="0" smtClean="0">
                <a:solidFill>
                  <a:schemeClr val="tx1"/>
                </a:solidFill>
              </a:rPr>
              <a:t>не осуществлялось</a:t>
            </a:r>
            <a:endParaRPr lang="ru-RU" sz="1600" b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107504" y="818410"/>
            <a:ext cx="4183238" cy="3042638"/>
          </a:xfrm>
          <a:prstGeom prst="hexag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Цель муниципальной программы</a:t>
            </a:r>
            <a:r>
              <a:rPr lang="ru-RU" sz="1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algn="just"/>
            <a:r>
              <a:rPr lang="ru-RU" sz="1400" dirty="0" smtClean="0"/>
              <a:t>увеличение доли земельных участков, учтенных в ГКН, с границами, установленными в соответствии с требованиями действующего законодательства, рациональное использование земель Комсомольского городского поселения</a:t>
            </a:r>
            <a:endParaRPr lang="ru-RU" sz="14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99902" y="177281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dirty="0" smtClean="0"/>
              <a:t>      </a:t>
            </a:r>
            <a:endParaRPr lang="ru-RU" sz="1600" dirty="0"/>
          </a:p>
        </p:txBody>
      </p:sp>
      <p:pic>
        <p:nvPicPr>
          <p:cNvPr id="12289" name="Picture 1" descr="C:\Users\zabaluevamv.FINKOMS\Pictures\Gorod-Komsomolsk-Ivanovskoy-oblasti-f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149080"/>
            <a:ext cx="2857500" cy="2143125"/>
          </a:xfrm>
          <a:prstGeom prst="rect">
            <a:avLst/>
          </a:prstGeom>
          <a:noFill/>
        </p:spPr>
      </p:pic>
      <p:pic>
        <p:nvPicPr>
          <p:cNvPr id="21506" name="Picture 2" descr="https://crisis.in.ua/wp-content/uploads/2017/01/kadastrovye-uslugi-yal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077072"/>
            <a:ext cx="3331050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8999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457200" y="274638"/>
          <a:ext cx="8229600" cy="706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67544" y="1052736"/>
            <a:ext cx="3168352" cy="165618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Цель программы :</a:t>
            </a:r>
          </a:p>
          <a:p>
            <a:pPr algn="ctr"/>
            <a:r>
              <a:rPr lang="ru-RU" sz="1400" dirty="0" smtClean="0"/>
              <a:t>Повышение качества и комфорта городской среды на территории Комсомольского городского поселения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644008" y="980728"/>
            <a:ext cx="4320480" cy="5693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Объем финансирования муниципальной программы в </a:t>
            </a:r>
            <a:r>
              <a:rPr lang="ru-RU" sz="1400" b="1" dirty="0" smtClean="0"/>
              <a:t>2020 </a:t>
            </a:r>
            <a:r>
              <a:rPr lang="ru-RU" sz="1400" b="1" dirty="0" smtClean="0"/>
              <a:t>году –  </a:t>
            </a:r>
            <a:r>
              <a:rPr lang="ru-RU" sz="1400" b="1" u="sng" dirty="0" smtClean="0"/>
              <a:t>1 005,8 </a:t>
            </a:r>
            <a:r>
              <a:rPr lang="ru-RU" sz="1400" b="1" u="sng" dirty="0" smtClean="0"/>
              <a:t>тыс.руб</a:t>
            </a:r>
            <a:r>
              <a:rPr lang="ru-RU" sz="17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20482" name="Picture 2" descr="http://gazeta-zarya.ru/wp-content/uploads/2018/01/1-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2780928"/>
            <a:ext cx="2509475" cy="1669996"/>
          </a:xfrm>
          <a:prstGeom prst="rect">
            <a:avLst/>
          </a:prstGeom>
          <a:noFill/>
        </p:spPr>
      </p:pic>
      <p:pic>
        <p:nvPicPr>
          <p:cNvPr id="20484" name="Picture 4" descr="http://rubtsovsk.org/sites/default/files/users/pressa/2019/07/dorog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4797152"/>
            <a:ext cx="3257600" cy="1628800"/>
          </a:xfrm>
          <a:prstGeom prst="rect">
            <a:avLst/>
          </a:prstGeom>
          <a:noFill/>
        </p:spPr>
      </p:pic>
      <p:pic>
        <p:nvPicPr>
          <p:cNvPr id="20485" name="Picture 5" descr="C:\Users\zabaluevamv.FINKOMS\Downloads\_25 (1)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8184" y="4149080"/>
            <a:ext cx="2808312" cy="2320478"/>
          </a:xfrm>
          <a:prstGeom prst="rect">
            <a:avLst/>
          </a:prstGeom>
          <a:noFill/>
        </p:spPr>
      </p:pic>
      <p:pic>
        <p:nvPicPr>
          <p:cNvPr id="20487" name="Picture 7" descr="http://www.adm-komsomolsk.ru/tinybrowser/images/gor-sreda/zayceva-1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35896" y="4221088"/>
            <a:ext cx="2533650" cy="1905000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3635896" y="1640230"/>
            <a:ext cx="5400600" cy="25202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Программа направлена на реализацию следующих задач: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обеспечение повышения качества и комфорта городской среды</a:t>
            </a:r>
            <a:endParaRPr lang="ru-RU" sz="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Комсомольского городского поселения Комсомольского</a:t>
            </a:r>
            <a:endParaRPr lang="ru-RU" sz="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муниципального района Ивановской области;</a:t>
            </a:r>
            <a:endParaRPr lang="ru-RU" sz="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-увеличение количества благоустроенных дворовых</a:t>
            </a:r>
            <a:endParaRPr lang="ru-RU" sz="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-увеличение количества благоустроенных общественн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территорий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395536" y="764704"/>
          <a:ext cx="80648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УЧАСТИЕ ГРАЖДАН В БЮДЖЕТНОМ ПРОЦЕССЕ И ВОЗМОЖНОСТЬ ОБРАТНОЙ СВЯЗИ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7351" name="Рисунок 5" descr="pri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2448272" cy="2664296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2771800" y="404664"/>
            <a:ext cx="6048672" cy="62646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2698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Обсуждение гражданами бюджета Комсомольского городского поселения (решения об исполнении бюджета Комсомольского городского поселения) возможно посредством участия граждан в публичных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слушаниях.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Публичные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слушания в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Комсомольском муниципальном районе проводятся дважды в год: по проекту бюджета Комсомольского городского поселения и годовому отчету об исполнении бюджета Комсомольского городского поселения. Все граждане Российской Федерации, проживающие на территории Комсомольского городского поселения, вправе принимать участие в публичных слушаниях.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Информация о дате, месте и времени проведения публичных слушаний размещается Администрацией Комсомольского муниципального района в средствах массовой информации и в сети Интернет на официальном сайте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http://adm-komsomolsk.ru/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позднее, чем за семь дней до даты их проведения.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личного приема граждан (физических лиц), в том числе представителей организаций (юридических лиц), общественных объединений, органов местного самоуправления в финансовом управлении Администрации Комсомольского муниципального района осуществляется начальником финансового управления.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личного приема граждан руководителем финансового управления: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Вторник </a:t>
            </a:r>
            <a:r>
              <a:rPr lang="ru-RU" sz="14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9.00 до 12.00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Либо по телефону </a:t>
            </a:r>
            <a:r>
              <a:rPr lang="ru-RU" sz="14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8 (49352) 4-23-61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А также на официальном сайте финансового управления работает интернет-приемная, доступной по ссылке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http://finkoms.ru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или по электронной почте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mail@finkoms.ivanovo.ru</a:t>
            </a:r>
            <a:r>
              <a:rPr lang="ru-RU" sz="1400" dirty="0" smtClean="0">
                <a:solidFill>
                  <a:srgbClr val="3C3C3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528" y="260648"/>
            <a:ext cx="2520280" cy="62646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009650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Контактная информация:</a:t>
            </a:r>
            <a:endParaRPr lang="ru-RU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009650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Адрес: Россия, Ивановская область, г.Комсомольск,   ул.50лет ВЛКСМ, л.2</a:t>
            </a:r>
            <a:endParaRPr lang="ru-RU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009650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тел: +7 (49352) 4-23-61</a:t>
            </a:r>
            <a:endParaRPr lang="ru-RU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009650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+7 (49352) 4-17-97</a:t>
            </a:r>
            <a:endParaRPr lang="ru-RU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009650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+7 (49352) 4-12-08</a:t>
            </a:r>
            <a:endParaRPr lang="ru-RU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009650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Факс: +7 (49352)4-12-08</a:t>
            </a:r>
            <a:endParaRPr lang="ru-RU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009650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Официальный сайт: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http://finkoms.ru</a:t>
            </a:r>
            <a:endParaRPr lang="ru-RU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009650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График работы: </a:t>
            </a:r>
            <a:endParaRPr lang="ru-RU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009650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Пн. - Пт.  С 8.30 до 17.30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3074" name="Picture 2" descr="http://photos.wikimapia.org/p/00/04/89/92/11_big.jpg"/>
          <p:cNvPicPr>
            <a:picLocks noChangeAspect="1" noChangeArrowheads="1"/>
          </p:cNvPicPr>
          <p:nvPr/>
        </p:nvPicPr>
        <p:blipFill>
          <a:blip r:embed="rId3" cstate="print"/>
          <a:srcRect r="26997"/>
          <a:stretch>
            <a:fillRect/>
          </a:stretch>
        </p:blipFill>
        <p:spPr bwMode="auto">
          <a:xfrm>
            <a:off x="3275856" y="980728"/>
            <a:ext cx="5328592" cy="4859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2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Arial" panose="020B0604020202020204" pitchFamily="34" charset="0"/>
              </a:rPr>
              <a:t>СПАСИБО ЗА ВНИМАНИЕ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6021288"/>
            <a:ext cx="6400800" cy="48160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j-lt"/>
                <a:ea typeface="+mj-ea"/>
                <a:cs typeface="+mj-cs"/>
              </a:rPr>
              <a:t>Комсомольск 2020</a:t>
            </a:r>
            <a:endParaRPr lang="ru-RU" sz="36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176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16"/>
            <a:ext cx="8229600" cy="680080"/>
          </a:xfrm>
        </p:spPr>
        <p:txBody>
          <a:bodyPr>
            <a:noAutofit/>
          </a:bodyPr>
          <a:lstStyle/>
          <a:p>
            <a:r>
              <a:rPr lang="ru-RU" sz="32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</a:rPr>
              <a:t>Определение основных </a:t>
            </a:r>
            <a:r>
              <a:rPr lang="ru-RU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</a:rPr>
              <a:t>понятий</a:t>
            </a:r>
            <a:endParaRPr lang="ru-RU" sz="32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8952" y="638413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>
                <a:latin typeface="Trebuchet MS" pitchFamily="34" charset="0"/>
              </a:rPr>
              <a:t>БЮДЖЕТ</a:t>
            </a:r>
            <a:r>
              <a:rPr lang="ru-RU" altLang="ru-RU" sz="1600" dirty="0">
                <a:latin typeface="Trebuchet MS" pitchFamily="34" charset="0"/>
              </a:rPr>
              <a:t> (от </a:t>
            </a:r>
            <a:r>
              <a:rPr lang="ru-RU" altLang="ru-RU" sz="1600" dirty="0" err="1">
                <a:latin typeface="Trebuchet MS" pitchFamily="34" charset="0"/>
              </a:rPr>
              <a:t>старонормандского</a:t>
            </a:r>
            <a:r>
              <a:rPr lang="ru-RU" altLang="ru-RU" sz="1600" dirty="0">
                <a:latin typeface="Trebuchet MS" pitchFamily="34" charset="0"/>
              </a:rPr>
              <a:t> </a:t>
            </a:r>
            <a:r>
              <a:rPr lang="en-US" altLang="ru-RU" sz="1600" dirty="0" err="1">
                <a:latin typeface="Trebuchet MS" pitchFamily="34" charset="0"/>
              </a:rPr>
              <a:t>bougette</a:t>
            </a:r>
            <a:r>
              <a:rPr lang="ru-RU" altLang="ru-RU" sz="1600" dirty="0">
                <a:latin typeface="Trebuchet MS" pitchFamily="34" charset="0"/>
              </a:rPr>
              <a:t>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</a:t>
            </a:r>
            <a:r>
              <a:rPr lang="ru-RU" altLang="ru-RU" sz="1600" dirty="0" smtClean="0">
                <a:latin typeface="Trebuchet MS" pitchFamily="34" charset="0"/>
              </a:rPr>
              <a:t>органов местного </a:t>
            </a:r>
            <a:r>
              <a:rPr lang="ru-RU" altLang="ru-RU" sz="1600" dirty="0">
                <a:latin typeface="Trebuchet MS" pitchFamily="34" charset="0"/>
              </a:rPr>
              <a:t>самоуправления.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52" y="3842711"/>
            <a:ext cx="2316824" cy="2144713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737692" y="5068833"/>
            <a:ext cx="62988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i="1" dirty="0">
                <a:latin typeface="Trebuchet MS" pitchFamily="34" charset="0"/>
              </a:rPr>
              <a:t>Сбалансированность бюджета</a:t>
            </a:r>
            <a:r>
              <a:rPr lang="ru-RU" altLang="ru-RU" dirty="0">
                <a:latin typeface="Trebuchet MS" pitchFamily="34" charset="0"/>
              </a:rPr>
              <a:t> по доходам и расходам – основополагающее требование, предъявляемое к органам, составляющим и утверждающим бюджет.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42" y="1469410"/>
            <a:ext cx="2597150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96206" y="1544735"/>
            <a:ext cx="1625067" cy="961281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889858" y="1701340"/>
            <a:ext cx="1625067" cy="648072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092280" y="1699926"/>
            <a:ext cx="1944216" cy="648072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ПРОФИЦИТ</a:t>
            </a:r>
            <a:endParaRPr lang="ru-RU" dirty="0"/>
          </a:p>
        </p:txBody>
      </p:sp>
      <p:sp>
        <p:nvSpPr>
          <p:cNvPr id="10" name="Равно 9"/>
          <p:cNvSpPr/>
          <p:nvPr/>
        </p:nvSpPr>
        <p:spPr>
          <a:xfrm>
            <a:off x="6732240" y="1916832"/>
            <a:ext cx="288032" cy="288032"/>
          </a:xfrm>
          <a:prstGeom prst="mathEqual">
            <a:avLst/>
          </a:prstGeom>
          <a:ln w="12700" cap="sq" cmpd="sng">
            <a:miter lim="800000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Нашивка 16"/>
          <p:cNvSpPr/>
          <p:nvPr/>
        </p:nvSpPr>
        <p:spPr>
          <a:xfrm rot="10800000" flipV="1">
            <a:off x="4521777" y="2957234"/>
            <a:ext cx="244462" cy="321450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796206" y="2796544"/>
            <a:ext cx="1625067" cy="648072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882985" y="2636912"/>
            <a:ext cx="1625067" cy="981491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</a:t>
            </a:r>
            <a:endParaRPr lang="ru-RU" dirty="0"/>
          </a:p>
        </p:txBody>
      </p:sp>
      <p:sp>
        <p:nvSpPr>
          <p:cNvPr id="21" name="Нашивка 20"/>
          <p:cNvSpPr/>
          <p:nvPr/>
        </p:nvSpPr>
        <p:spPr>
          <a:xfrm flipV="1">
            <a:off x="4559432" y="1923175"/>
            <a:ext cx="244462" cy="321450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Равно 21"/>
          <p:cNvSpPr/>
          <p:nvPr/>
        </p:nvSpPr>
        <p:spPr>
          <a:xfrm>
            <a:off x="6732240" y="2993273"/>
            <a:ext cx="288032" cy="288032"/>
          </a:xfrm>
          <a:prstGeom prst="mathEqual">
            <a:avLst/>
          </a:prstGeom>
          <a:ln w="12700" cap="sq" cmpd="sng">
            <a:miter lim="800000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092278" y="2796544"/>
            <a:ext cx="1944218" cy="648072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ДЕФИЦИТ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794107" y="3857814"/>
            <a:ext cx="1625067" cy="648072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889857" y="3857089"/>
            <a:ext cx="1625067" cy="648072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</a:t>
            </a:r>
            <a:endParaRPr lang="ru-RU" dirty="0"/>
          </a:p>
        </p:txBody>
      </p:sp>
      <p:sp>
        <p:nvSpPr>
          <p:cNvPr id="26" name="Равно 25"/>
          <p:cNvSpPr/>
          <p:nvPr/>
        </p:nvSpPr>
        <p:spPr>
          <a:xfrm>
            <a:off x="4499992" y="4034261"/>
            <a:ext cx="288032" cy="288032"/>
          </a:xfrm>
          <a:prstGeom prst="mathEqual">
            <a:avLst/>
          </a:prstGeom>
          <a:ln w="12700" cap="sq" cmpd="sng">
            <a:miter lim="800000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Равно 26"/>
          <p:cNvSpPr/>
          <p:nvPr/>
        </p:nvSpPr>
        <p:spPr>
          <a:xfrm>
            <a:off x="6732240" y="4034261"/>
            <a:ext cx="288032" cy="288032"/>
          </a:xfrm>
          <a:prstGeom prst="mathEqual">
            <a:avLst/>
          </a:prstGeom>
          <a:ln w="12700" cap="sq" cmpd="sng">
            <a:miter lim="800000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92280" y="3842711"/>
            <a:ext cx="1944216" cy="648072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СБАЛАНСИРОВАННОСТЬ</a:t>
            </a:r>
            <a:endParaRPr lang="ru-RU" sz="1200" b="1" dirty="0"/>
          </a:p>
        </p:txBody>
      </p:sp>
    </p:spTree>
    <p:extLst>
      <p:ext uri="{BB962C8B-B14F-4D97-AF65-F5344CB8AC3E}">
        <p14:creationId xmlns="" xmlns:p14="http://schemas.microsoft.com/office/powerpoint/2010/main" val="337261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Какие бывают бюджеты?</a:t>
            </a:r>
          </a:p>
        </p:txBody>
      </p:sp>
      <p:pic>
        <p:nvPicPr>
          <p:cNvPr id="3" name="Picture 3" descr="C:\Users\econ11\Desktop\Для презентации\1923c8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2401631" cy="1603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107504" y="3140968"/>
            <a:ext cx="365415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Trebuchet MS" pitchFamily="34" charset="0"/>
              </a:rPr>
              <a:t>Доходы</a:t>
            </a:r>
            <a:r>
              <a:rPr lang="ru-RU" sz="1100" dirty="0">
                <a:latin typeface="Trebuchet MS" pitchFamily="34" charset="0"/>
              </a:rPr>
              <a:t>: заработная плата, премии и т.п. </a:t>
            </a:r>
          </a:p>
          <a:p>
            <a:r>
              <a:rPr lang="ru-RU" sz="1100" b="1" dirty="0">
                <a:latin typeface="Trebuchet MS" pitchFamily="34" charset="0"/>
              </a:rPr>
              <a:t>Расходы</a:t>
            </a:r>
            <a:r>
              <a:rPr lang="ru-RU" sz="1100" dirty="0">
                <a:latin typeface="Trebuchet MS" pitchFamily="34" charset="0"/>
              </a:rPr>
              <a:t>: оплата коммунальных услуг, расходы </a:t>
            </a:r>
          </a:p>
          <a:p>
            <a:r>
              <a:rPr lang="ru-RU" sz="1100" dirty="0">
                <a:latin typeface="Trebuchet MS" pitchFamily="34" charset="0"/>
              </a:rPr>
              <a:t>на питание, транспорт и т.п.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0768" y="827420"/>
            <a:ext cx="1835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семей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3831" y="3925798"/>
            <a:ext cx="2629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организаций </a:t>
            </a:r>
          </a:p>
        </p:txBody>
      </p:sp>
      <p:pic>
        <p:nvPicPr>
          <p:cNvPr id="7" name="Picture 6" descr="C:\Users\Public\Pictures\Sample Pictures\socgrant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95" y="4365104"/>
            <a:ext cx="1822450" cy="144462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13486" y="5921530"/>
            <a:ext cx="334387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Trebuchet MS" pitchFamily="34" charset="0"/>
              </a:rPr>
              <a:t>Доходы</a:t>
            </a:r>
            <a:r>
              <a:rPr lang="ru-RU" sz="1100" dirty="0">
                <a:latin typeface="Trebuchet MS" pitchFamily="34" charset="0"/>
              </a:rPr>
              <a:t>: выручка от реализации и т.п.</a:t>
            </a:r>
          </a:p>
          <a:p>
            <a:r>
              <a:rPr lang="ru-RU" sz="1100" b="1" dirty="0">
                <a:latin typeface="Trebuchet MS" pitchFamily="34" charset="0"/>
              </a:rPr>
              <a:t>Расходы</a:t>
            </a:r>
            <a:r>
              <a:rPr lang="ru-RU" sz="1100" dirty="0">
                <a:latin typeface="Trebuchet MS" pitchFamily="34" charset="0"/>
              </a:rPr>
              <a:t>: выплата заработной платы рабочим, закупка материалов.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35896" y="873586"/>
            <a:ext cx="4731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публично-правовых образований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066140" y="1556792"/>
            <a:ext cx="206970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Trebuchet MS" pitchFamily="34" charset="0"/>
              </a:rPr>
              <a:t>Доходы</a:t>
            </a:r>
            <a:r>
              <a:rPr lang="ru-RU" sz="1100" dirty="0">
                <a:latin typeface="Trebuchet MS" pitchFamily="34" charset="0"/>
              </a:rPr>
              <a:t>: налоговые и неналоговые доходы </a:t>
            </a:r>
          </a:p>
          <a:p>
            <a:r>
              <a:rPr lang="ru-RU" sz="1100" b="1" dirty="0">
                <a:latin typeface="Trebuchet MS" pitchFamily="34" charset="0"/>
              </a:rPr>
              <a:t>Расходы</a:t>
            </a:r>
            <a:r>
              <a:rPr lang="ru-RU" sz="1100" dirty="0">
                <a:latin typeface="Trebuchet MS" pitchFamily="34" charset="0"/>
              </a:rPr>
              <a:t>: социальная сфера, образование, </a:t>
            </a:r>
            <a:r>
              <a:rPr lang="ru-RU" sz="1100" dirty="0" smtClean="0">
                <a:latin typeface="Trebuchet MS" pitchFamily="34" charset="0"/>
              </a:rPr>
              <a:t>культура</a:t>
            </a:r>
            <a:endParaRPr lang="ru-RU" sz="1100" dirty="0">
              <a:latin typeface="Trebuchet MS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78298" y="4352806"/>
            <a:ext cx="1942297" cy="1594924"/>
          </a:xfrm>
          <a:prstGeom prst="roundRect">
            <a:avLst>
              <a:gd name="adj" fmla="val 1553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(федеральный бюджет, бюджеты государственных внебюджетных фондов РФ)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30474" y="4326606"/>
            <a:ext cx="1942297" cy="1594924"/>
          </a:xfrm>
          <a:prstGeom prst="roundRect">
            <a:avLst>
              <a:gd name="adj" fmla="val 1553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Российской Федерации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(региональные бюджеты, бюджеты  территориальных фондов обязательного медицинского страхования)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091680" y="4352806"/>
            <a:ext cx="1942297" cy="1594924"/>
          </a:xfrm>
          <a:prstGeom prst="roundRect">
            <a:avLst>
              <a:gd name="adj" fmla="val 1553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образований</a:t>
            </a:r>
          </a:p>
          <a:p>
            <a:pPr algn="ctr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(местные бюджеты муниципальных районов, городских округов, городских и сельских поселений)</a:t>
            </a:r>
          </a:p>
        </p:txBody>
      </p:sp>
      <p:cxnSp>
        <p:nvCxnSpPr>
          <p:cNvPr id="21" name="Прямая со стрелкой 20"/>
          <p:cNvCxnSpPr>
            <a:endCxn id="12" idx="0"/>
          </p:cNvCxnSpPr>
          <p:nvPr/>
        </p:nvCxnSpPr>
        <p:spPr>
          <a:xfrm flipH="1">
            <a:off x="3949447" y="3371457"/>
            <a:ext cx="1679500" cy="9813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8" idx="0"/>
          </p:cNvCxnSpPr>
          <p:nvPr/>
        </p:nvCxnSpPr>
        <p:spPr>
          <a:xfrm>
            <a:off x="5628947" y="3371457"/>
            <a:ext cx="372676" cy="9551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9" idx="0"/>
          </p:cNvCxnSpPr>
          <p:nvPr/>
        </p:nvCxnSpPr>
        <p:spPr>
          <a:xfrm>
            <a:off x="5628947" y="3371457"/>
            <a:ext cx="2433882" cy="9813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Рисунок 19" descr="001_220305_9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1268760"/>
            <a:ext cx="3168352" cy="20882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4432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008112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F66F"/>
                </a:solidFill>
              </a:rPr>
              <a:t>Бюджетный процесс в </a:t>
            </a:r>
            <a:r>
              <a:rPr lang="ru-RU" sz="3200" b="1" i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F66F"/>
                </a:solidFill>
              </a:rPr>
              <a:t>Комсомольском городском поселении</a:t>
            </a:r>
            <a:endParaRPr lang="ru-RU" sz="3200" b="1" i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F66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2414689"/>
            <a:ext cx="374441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Бюджетный процесс - </a:t>
            </a:r>
            <a:r>
              <a:rPr lang="ru-RU" sz="1600" b="1" dirty="0">
                <a:solidFill>
                  <a:srgbClr val="CC3399"/>
                </a:solidFill>
              </a:rPr>
              <a:t>деятельность органов местного самоуправления и иных участников по составлению, рассмотрению, утверждению и исполнению местного бюджета, а также по контролю за его исполнением. </a:t>
            </a:r>
            <a:endParaRPr lang="ru-RU" sz="1600" b="1" dirty="0" smtClean="0">
              <a:solidFill>
                <a:srgbClr val="CC3399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4869160"/>
            <a:ext cx="2192186" cy="10801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C0DB3"/>
                </a:solidFill>
              </a:rPr>
              <a:t>Составление бюджета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2946910"/>
            <a:ext cx="2304256" cy="113016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C0DB3"/>
                </a:solidFill>
              </a:rPr>
              <a:t>Рассмотрение</a:t>
            </a:r>
            <a:r>
              <a:rPr lang="ru-RU" dirty="0" smtClean="0"/>
              <a:t> </a:t>
            </a:r>
            <a:r>
              <a:rPr lang="ru-RU" b="1" dirty="0">
                <a:solidFill>
                  <a:srgbClr val="3C0DB3"/>
                </a:solidFill>
              </a:rPr>
              <a:t>бюджета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95736" y="1286673"/>
            <a:ext cx="2027506" cy="9361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C0DB3"/>
                </a:solidFill>
              </a:rPr>
              <a:t>Утверждение бюджета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67046" y="1313525"/>
            <a:ext cx="1872208" cy="9361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C0DB3"/>
                </a:solidFill>
              </a:rPr>
              <a:t>Исполнение бюджета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39254" y="2766891"/>
            <a:ext cx="2225234" cy="12961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C0DB3"/>
                </a:solidFill>
              </a:rPr>
              <a:t>Формирование отчета об исполнении бюджета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16216" y="4735215"/>
            <a:ext cx="2520280" cy="114352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C0DB3"/>
                </a:solidFill>
              </a:rPr>
              <a:t>Муниципальный финансовый контроль</a:t>
            </a:r>
          </a:p>
        </p:txBody>
      </p:sp>
      <p:sp>
        <p:nvSpPr>
          <p:cNvPr id="6" name="Стрелка вверх 5"/>
          <p:cNvSpPr/>
          <p:nvPr/>
        </p:nvSpPr>
        <p:spPr>
          <a:xfrm>
            <a:off x="1043608" y="4149080"/>
            <a:ext cx="396044" cy="648072"/>
          </a:xfrm>
          <a:prstGeom prst="up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Стрелка углом 12"/>
          <p:cNvSpPr/>
          <p:nvPr/>
        </p:nvSpPr>
        <p:spPr>
          <a:xfrm>
            <a:off x="1206512" y="1610709"/>
            <a:ext cx="792088" cy="1116124"/>
          </a:xfrm>
          <a:prstGeom prst="bent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355976" y="1610709"/>
            <a:ext cx="432048" cy="288032"/>
          </a:xfrm>
          <a:prstGeom prst="right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углом 15"/>
          <p:cNvSpPr/>
          <p:nvPr/>
        </p:nvSpPr>
        <p:spPr>
          <a:xfrm rot="5400000">
            <a:off x="7011226" y="1691762"/>
            <a:ext cx="954195" cy="792088"/>
          </a:xfrm>
          <a:prstGeom prst="bent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7524329" y="4149080"/>
            <a:ext cx="360040" cy="504056"/>
          </a:xfrm>
          <a:prstGeom prst="down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866" name="Picture 2" descr="https://borshmedia.ru/wp-content/uploads/2020/11/%D0%BF%D1%80%D0%BE%D0%B5%D0%BA%D1%82-%D0%B1%D1%8E%D0%B4%D0%B6%D0%B5%D1%82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869160"/>
            <a:ext cx="2342448" cy="1656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638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576064"/>
          </a:xfrm>
        </p:spPr>
        <p:txBody>
          <a:bodyPr>
            <a:noAutofit/>
          </a:bodyPr>
          <a:lstStyle/>
          <a:p>
            <a:r>
              <a:rPr lang="ru-RU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Бюджетный процесс: исполнение </a:t>
            </a:r>
            <a:r>
              <a:rPr lang="ru-RU" sz="32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бюджета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764703"/>
            <a:ext cx="86021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 smtClean="0"/>
              <a:t>- ЭТО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b="1" dirty="0" smtClean="0"/>
              <a:t>ЭТАП БЮДЖЕТНОГО ПРОЦЕССА, КОТОРЫЙ НАЧИНАЕТСЯ С МОМЕНТА УТВЕРЖДЕНИЯ РЕШЕНИЯ </a:t>
            </a:r>
            <a:r>
              <a:rPr lang="ru-RU" sz="1400" b="1" dirty="0"/>
              <a:t>О БЮДЖЕТЕ НА </a:t>
            </a:r>
            <a:r>
              <a:rPr lang="ru-RU" sz="1400" b="1" dirty="0" smtClean="0"/>
              <a:t>ОЧЕРЕДНОЙ ФИНАНСОВЫЙ </a:t>
            </a:r>
            <a:r>
              <a:rPr lang="ru-RU" sz="1400" b="1" dirty="0"/>
              <a:t>ГОД И ПЛАНОВЫЙ ПЕРИОД  И  ПРОДОЛЖАЕТСЯ В ТЕЧЕНИЕ </a:t>
            </a:r>
            <a:r>
              <a:rPr lang="ru-RU" sz="1400" b="1" dirty="0" smtClean="0"/>
              <a:t>ФИНАНСОВОГО ГОДА.</a:t>
            </a:r>
            <a:endParaRPr lang="ru-RU" sz="14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1595701"/>
            <a:ext cx="4536504" cy="936104"/>
          </a:xfrm>
          <a:prstGeom prst="roundRect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7030A0"/>
                </a:solidFill>
              </a:rPr>
              <a:t>Финансовый орган составляет и ведет, а также устанавливает порядок их ведения и составления</a:t>
            </a:r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00800" y="2710372"/>
            <a:ext cx="1800200" cy="6480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7030A0"/>
                </a:solidFill>
              </a:rPr>
              <a:t>Бюджетная роспись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67904" y="2706648"/>
            <a:ext cx="1584176" cy="6480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7030A0"/>
                </a:solidFill>
              </a:rPr>
              <a:t>Кассовый план</a:t>
            </a:r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107504" y="1891538"/>
            <a:ext cx="504056" cy="1293239"/>
          </a:xfrm>
          <a:prstGeom prst="curvedRight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>
            <a:off x="5292080" y="1885185"/>
            <a:ext cx="504056" cy="1293239"/>
          </a:xfrm>
          <a:prstGeom prst="curvedLeft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738" y="3365300"/>
            <a:ext cx="29243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- документ, который составляется и ведется в целях организации исполнения бюджета по расходам и источникам финансирования дефицита бюджета.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220448" y="3365300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- прогноз поступлений в бюджет и кассовых выплат из бюджета в текущем финансовом году</a:t>
            </a:r>
            <a:endParaRPr lang="ru-RU" sz="1400" dirty="0"/>
          </a:p>
        </p:txBody>
      </p:sp>
      <p:pic>
        <p:nvPicPr>
          <p:cNvPr id="12" name="Picture 2" descr="C:\Users\User\Desktop\фото\7637805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56674"/>
            <a:ext cx="2697496" cy="194433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5836152" y="3944090"/>
            <a:ext cx="3130076" cy="637037"/>
          </a:xfrm>
          <a:prstGeom prst="roundRect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ИСПОЛНЕНИЕ БЮДЖЕТА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8738" y="4941168"/>
            <a:ext cx="4361254" cy="172819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ПО ДОХОДАМ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обеспечение </a:t>
            </a:r>
            <a:r>
              <a:rPr lang="ru-RU" sz="1600" dirty="0">
                <a:solidFill>
                  <a:schemeClr val="tx1"/>
                </a:solidFill>
              </a:rPr>
              <a:t>полного и своевременного поступления в бюджет налогов, сборов, доходов от  использования имущества и других обязательных платежей, в  соответствии с утвержденными бюджетными назначениями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72000" y="4941168"/>
            <a:ext cx="4445746" cy="1800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ПО РАСХОДАМ</a:t>
            </a:r>
            <a:endParaRPr lang="ru-RU" sz="2000" b="1" dirty="0">
              <a:solidFill>
                <a:srgbClr val="7030A0"/>
              </a:solidFill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обеспечение последовательного  финансирования мероприятий, предусмотренных решением о  бюджете, в пределах утвержденных бюджетных ассигнований с  целью исполнения принятых расходных обязательств</a:t>
            </a:r>
          </a:p>
        </p:txBody>
      </p:sp>
      <p:sp>
        <p:nvSpPr>
          <p:cNvPr id="19" name="Стрелка влево 18"/>
          <p:cNvSpPr/>
          <p:nvPr/>
        </p:nvSpPr>
        <p:spPr>
          <a:xfrm rot="20772930">
            <a:off x="4184904" y="4475769"/>
            <a:ext cx="1521819" cy="238251"/>
          </a:xfrm>
          <a:prstGeom prst="leftArrow">
            <a:avLst>
              <a:gd name="adj1" fmla="val 45599"/>
              <a:gd name="adj2" fmla="val 50000"/>
            </a:avLst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0" name="Стрелка вниз 19"/>
          <p:cNvSpPr/>
          <p:nvPr/>
        </p:nvSpPr>
        <p:spPr>
          <a:xfrm>
            <a:off x="7308304" y="4725144"/>
            <a:ext cx="216024" cy="166748"/>
          </a:xfrm>
          <a:prstGeom prst="down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</p:spTree>
    <p:extLst>
      <p:ext uri="{BB962C8B-B14F-4D97-AF65-F5344CB8AC3E}">
        <p14:creationId xmlns="" xmlns:p14="http://schemas.microsoft.com/office/powerpoint/2010/main" val="422731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856984" cy="57606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/>
            </a:r>
            <a:b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</a:br>
            <a: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/>
            </a:r>
            <a:b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</a:br>
            <a: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/>
            </a:r>
            <a:b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</a:br>
            <a: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/>
            </a:r>
            <a:b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</a:br>
            <a: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/>
            </a:r>
            <a:b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</a:br>
            <a: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/>
            </a:r>
            <a:b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</a:br>
            <a: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/>
            </a:r>
            <a:b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</a:br>
            <a: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/>
            </a:r>
            <a:b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</a:br>
            <a: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/>
            </a:r>
            <a:b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</a:br>
            <a: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/>
            </a:r>
            <a:b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</a:br>
            <a: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/>
            </a:r>
            <a:b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</a:br>
            <a:r>
              <a:rPr lang="ru-RU" sz="2800" i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Возможности </a:t>
            </a:r>
            <a:r>
              <a:rPr lang="ru-RU" sz="2800" i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влияния гражданина на состав бюджета </a:t>
            </a: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4211960" y="2996952"/>
            <a:ext cx="4536504" cy="3134048"/>
          </a:xfrm>
          <a:prstGeom prst="wedgeRectCallout">
            <a:avLst>
              <a:gd name="adj1" fmla="val -53067"/>
              <a:gd name="adj2" fmla="val -85108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b="1" dirty="0">
                <a:solidFill>
                  <a:srgbClr val="3C0DB3"/>
                </a:solidFill>
              </a:rPr>
              <a:t>– форма участия населения в осуществлении местного самоуправления. Публичные </a:t>
            </a:r>
            <a:r>
              <a:rPr lang="ru-RU" sz="1500" b="1" dirty="0" smtClean="0">
                <a:solidFill>
                  <a:srgbClr val="3C0DB3"/>
                </a:solidFill>
              </a:rPr>
              <a:t>слушания организуются </a:t>
            </a:r>
            <a:r>
              <a:rPr lang="ru-RU" sz="1500" b="1" dirty="0">
                <a:solidFill>
                  <a:srgbClr val="3C0DB3"/>
                </a:solidFill>
              </a:rPr>
              <a:t>и проводятся с целью выявления мнения населения по вопросам местного значения. Каждый житель вправе высказать своё мнение, представить материалы для обоснования своего мнения, письменные предложения и замечания для включения их в протокол публичных </a:t>
            </a:r>
            <a:r>
              <a:rPr lang="ru-RU" sz="1500" b="1" dirty="0" smtClean="0">
                <a:solidFill>
                  <a:srgbClr val="3C0DB3"/>
                </a:solidFill>
              </a:rPr>
              <a:t>слушаний</a:t>
            </a:r>
            <a:r>
              <a:rPr lang="ru-RU" sz="1500" b="1" dirty="0" smtClean="0">
                <a:ln w="10541" cmpd="sng">
                  <a:solidFill>
                    <a:srgbClr val="FF5050"/>
                  </a:solidFill>
                  <a:prstDash val="solid"/>
                </a:ln>
                <a:solidFill>
                  <a:srgbClr val="1F8377"/>
                </a:solidFill>
              </a:rPr>
              <a:t>.</a:t>
            </a:r>
            <a:endParaRPr lang="ru-RU" sz="1500" b="1" dirty="0">
              <a:ln w="10541" cmpd="sng">
                <a:solidFill>
                  <a:srgbClr val="FF5050"/>
                </a:solidFill>
                <a:prstDash val="solid"/>
              </a:ln>
              <a:solidFill>
                <a:srgbClr val="1F83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348880"/>
            <a:ext cx="3816424" cy="20882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A62AA9"/>
                </a:solidFill>
              </a:rPr>
              <a:t>Проект решения </a:t>
            </a:r>
            <a:r>
              <a:rPr lang="ru-RU" b="1" dirty="0" smtClean="0">
                <a:solidFill>
                  <a:srgbClr val="A62AA9"/>
                </a:solidFill>
              </a:rPr>
              <a:t>Совета КГП </a:t>
            </a:r>
            <a:r>
              <a:rPr lang="ru-RU" b="1" dirty="0">
                <a:solidFill>
                  <a:srgbClr val="A62AA9"/>
                </a:solidFill>
              </a:rPr>
              <a:t>об исполнении бюджета </a:t>
            </a:r>
            <a:r>
              <a:rPr lang="ru-RU" b="1" dirty="0" smtClean="0">
                <a:solidFill>
                  <a:srgbClr val="A62AA9"/>
                </a:solidFill>
              </a:rPr>
              <a:t>Комсомольского городского поселения за 2020 год подлежит публичному слушанию</a:t>
            </a:r>
            <a:endParaRPr lang="ru-RU" b="1" dirty="0">
              <a:solidFill>
                <a:srgbClr val="A62AA9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7066" y="4509120"/>
            <a:ext cx="3816424" cy="21602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ln w="18000">
                  <a:noFill/>
                  <a:prstDash val="solid"/>
                  <a:miter lim="800000"/>
                </a:ln>
                <a:solidFill>
                  <a:srgbClr val="CC3399"/>
                </a:solidFill>
              </a:rPr>
              <a:t>Информация о проведении публичных слушаний размещается на официальном сайте финансового управления Администрации КМР </a:t>
            </a:r>
            <a:r>
              <a:rPr lang="en-US" sz="1600" b="1" dirty="0" smtClean="0">
                <a:ln w="18000">
                  <a:noFill/>
                  <a:prstDash val="solid"/>
                  <a:miter lim="800000"/>
                </a:ln>
                <a:solidFill>
                  <a:srgbClr val="CC3399"/>
                </a:solidFill>
              </a:rPr>
              <a:t>http://finkoms.ru</a:t>
            </a:r>
            <a:endParaRPr lang="ru-RU" sz="1600" b="1" dirty="0">
              <a:ln w="18000">
                <a:noFill/>
                <a:prstDash val="solid"/>
                <a:miter lim="800000"/>
              </a:ln>
              <a:solidFill>
                <a:srgbClr val="CC3399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79512" y="908720"/>
            <a:ext cx="4248472" cy="124239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ПУБЛИЧНЫЕ (ОБЩЕСТВЕННЫЕ) ОБСУЖДЕНИЯ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34818" name="Picture 2" descr="https://www.zhukvesti.ru/wp-content/uploads/2020/05/%D0%9F%D0%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764704"/>
            <a:ext cx="2853147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2548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2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/>
            </a:r>
            <a:br>
              <a:rPr lang="ru-RU" sz="2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</a:br>
            <a:r>
              <a:rPr lang="ru-RU" sz="2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/>
            </a:r>
            <a:br>
              <a:rPr lang="ru-RU" sz="2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</a:br>
            <a:r>
              <a:rPr lang="ru-RU" sz="2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/>
            </a:r>
            <a:br>
              <a:rPr lang="ru-RU" sz="2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</a:br>
            <a:r>
              <a:rPr lang="ru-RU" sz="2400" b="1" i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Основные </a:t>
            </a:r>
            <a:r>
              <a:rPr lang="ru-RU" sz="2400" b="1" i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направления бюджетной и налоговой политики </a:t>
            </a:r>
            <a:r>
              <a:rPr lang="ru-RU" sz="2400" b="1" i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Комсомольского городского поселения </a:t>
            </a:r>
            <a:r>
              <a:rPr lang="ru-RU" sz="2400" b="1" i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на </a:t>
            </a:r>
            <a:r>
              <a:rPr lang="ru-RU" sz="2400" b="1" i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2020-2022 </a:t>
            </a:r>
            <a:r>
              <a:rPr lang="ru-RU" sz="2400" b="1" i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годы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389120"/>
          </a:xfrm>
        </p:spPr>
        <p:txBody>
          <a:bodyPr>
            <a:normAutofit fontScale="92500" lnSpcReduction="10000"/>
          </a:bodyPr>
          <a:lstStyle/>
          <a:p>
            <a:r>
              <a:rPr lang="ru-RU" sz="1900" i="1" dirty="0" smtClean="0">
                <a:solidFill>
                  <a:srgbClr val="0070C0"/>
                </a:solidFill>
              </a:rPr>
              <a:t>• Сокращение расходов;</a:t>
            </a:r>
          </a:p>
          <a:p>
            <a:r>
              <a:rPr lang="ru-RU" sz="1900" i="1" dirty="0" smtClean="0">
                <a:solidFill>
                  <a:srgbClr val="0070C0"/>
                </a:solidFill>
              </a:rPr>
              <a:t>• Недопущение принятия новых расходных обязательств;</a:t>
            </a:r>
          </a:p>
          <a:p>
            <a:r>
              <a:rPr lang="ru-RU" sz="1900" i="1" dirty="0" smtClean="0">
                <a:solidFill>
                  <a:srgbClr val="0070C0"/>
                </a:solidFill>
              </a:rPr>
              <a:t>• Установление бюджетных ограничений даже на реализацию приоритетных направлений политики городского поселения;</a:t>
            </a:r>
          </a:p>
          <a:p>
            <a:r>
              <a:rPr lang="ru-RU" sz="1900" i="1" dirty="0" smtClean="0">
                <a:solidFill>
                  <a:srgbClr val="0070C0"/>
                </a:solidFill>
              </a:rPr>
              <a:t>• Переориентация имеющиеся ограниченные ресурсы путем их перераспределения на первоочередные расходы с целью сохранения социальной и финансовой	 стабильности;</a:t>
            </a:r>
          </a:p>
          <a:p>
            <a:r>
              <a:rPr lang="ru-RU" sz="1900" i="1" dirty="0" smtClean="0">
                <a:solidFill>
                  <a:srgbClr val="0070C0"/>
                </a:solidFill>
              </a:rPr>
              <a:t>• Повышение эффективности и результативности имеющихся инструментов программно-целевого управления и бюджетирования;</a:t>
            </a:r>
          </a:p>
          <a:p>
            <a:r>
              <a:rPr lang="ru-RU" sz="1900" i="1" dirty="0" smtClean="0">
                <a:solidFill>
                  <a:srgbClr val="0070C0"/>
                </a:solidFill>
              </a:rPr>
              <a:t>• Повышение качества предоставления </a:t>
            </a:r>
          </a:p>
          <a:p>
            <a:r>
              <a:rPr lang="ru-RU" sz="1900" i="1" dirty="0" smtClean="0">
                <a:solidFill>
                  <a:srgbClr val="0070C0"/>
                </a:solidFill>
              </a:rPr>
              <a:t>муниципальных услуг;</a:t>
            </a:r>
          </a:p>
          <a:p>
            <a:r>
              <a:rPr lang="ru-RU" sz="1900" i="1" dirty="0" smtClean="0">
                <a:solidFill>
                  <a:srgbClr val="0070C0"/>
                </a:solidFill>
              </a:rPr>
              <a:t>• Повышение прозрачности бюджета </a:t>
            </a:r>
          </a:p>
          <a:p>
            <a:r>
              <a:rPr lang="ru-RU" sz="1900" i="1" dirty="0" smtClean="0">
                <a:solidFill>
                  <a:srgbClr val="0070C0"/>
                </a:solidFill>
              </a:rPr>
              <a:t>и бюджетного процесса Комсомольского</a:t>
            </a:r>
          </a:p>
          <a:p>
            <a:r>
              <a:rPr lang="ru-RU" sz="1900" i="1" dirty="0" smtClean="0">
                <a:solidFill>
                  <a:srgbClr val="0070C0"/>
                </a:solidFill>
              </a:rPr>
              <a:t> городского поселения.</a:t>
            </a:r>
          </a:p>
          <a:p>
            <a:endParaRPr lang="ru-RU" dirty="0"/>
          </a:p>
        </p:txBody>
      </p:sp>
      <p:pic>
        <p:nvPicPr>
          <p:cNvPr id="31746" name="Picture 2" descr="https://assets.kpmg/content/dam/kpmg/images/2016/05/tr-family-tax-press-releases.jpg/jcr:content/renditions/cq5dam.web.1200.6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005064"/>
            <a:ext cx="3063356" cy="16082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4315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6789</TotalTime>
  <Words>3888</Words>
  <Application>Microsoft Office PowerPoint</Application>
  <PresentationFormat>Экран (4:3)</PresentationFormat>
  <Paragraphs>721</Paragraphs>
  <Slides>36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Поток</vt:lpstr>
      <vt:lpstr>БЮДЖЕТ ДЛЯ ГРАЖДАН</vt:lpstr>
      <vt:lpstr>Что такое бюджет для граждан?</vt:lpstr>
      <vt:lpstr>Краткая характеристика Комсомольского городского поселения</vt:lpstr>
      <vt:lpstr>Определение основных понятий</vt:lpstr>
      <vt:lpstr>Какие бывают бюджеты?</vt:lpstr>
      <vt:lpstr>Бюджетный процесс в Комсомольском городском поселении</vt:lpstr>
      <vt:lpstr>Бюджетный процесс: исполнение бюджета</vt:lpstr>
      <vt:lpstr>           Возможности влияния гражданина на состав бюджета </vt:lpstr>
      <vt:lpstr>   Основные направления бюджетной и налоговой политики Комсомольского городского поселения на 2020-2022 годы</vt:lpstr>
      <vt:lpstr>Исполнение бюджета Комсомольского городского поселения за 2020 год</vt:lpstr>
      <vt:lpstr>Слайд 11</vt:lpstr>
      <vt:lpstr>Доходы бюджета Комсомольского городского поселения</vt:lpstr>
      <vt:lpstr>Структура налоговых доходов в 2019-2020 гг, млн.руб.</vt:lpstr>
      <vt:lpstr>Слайд 14</vt:lpstr>
      <vt:lpstr>Слайд 15</vt:lpstr>
      <vt:lpstr>Структура неналоговых доходов в 2019-2020 гг.</vt:lpstr>
      <vt:lpstr>Структура безвозмездных поступлений в бюджет КГП в 2019-2020 гг.</vt:lpstr>
      <vt:lpstr>Расходы бюджета Комсомольского городского поселения</vt:lpstr>
      <vt:lpstr>Слайд 19</vt:lpstr>
      <vt:lpstr>Структура расходов бюджета района по отраслям за 2020 год, тыс.руб.</vt:lpstr>
      <vt:lpstr>Распределение расходов бюджета Комсомольского городского поселения по главным распорядителям бюджетных средств, тыс.руб</vt:lpstr>
      <vt:lpstr>Распределение расходов бюджета КГП по главным распорядителям бюджетных средств за 2020 год ,%</vt:lpstr>
      <vt:lpstr>Бюджет Комсомольского городского поселения по расходам формируется и исполняется по программам в соответствии с Бюджетным кодексом Российской Федерации.  </vt:lpstr>
      <vt:lpstr>Распределение расходов бюджета КГП по муниципальным программам в 2019-2020 годах, тыс.руб</vt:lpstr>
      <vt:lpstr>Слайд 25</vt:lpstr>
      <vt:lpstr>Слайд 26</vt:lpstr>
      <vt:lpstr>«Муниципальная программа «Дорожная деятельность в отношении автомобильных дорог общего пользования Комсомольского городского поселения»</vt:lpstr>
      <vt:lpstr>                                                                                                                                                                                   «Обеспечение населения объектами инженерной инфраструктуры и услугами жилищно-коммунального хозяйства Комсомольского городского поселения»</vt:lpstr>
      <vt:lpstr>«Благоустройство муниципального образования «Комсомольское городское поселение Комсомольского муниципального района Ивановской области»</vt:lpstr>
      <vt:lpstr>«Культура Комсомольского городского поселения Комсомольского муниципального района»</vt:lpstr>
      <vt:lpstr>«Градостроительная деятельность на територии Комсомольского городского поселения Комсомольского муниципального района»</vt:lpstr>
      <vt:lpstr>Слайд 32</vt:lpstr>
      <vt:lpstr>Слайд 33</vt:lpstr>
      <vt:lpstr>Слайд 34</vt:lpstr>
      <vt:lpstr>Слайд 35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казначейство</dc:creator>
  <cp:lastModifiedBy>Nerusheva</cp:lastModifiedBy>
  <cp:revision>615</cp:revision>
  <dcterms:created xsi:type="dcterms:W3CDTF">2017-11-08T13:00:37Z</dcterms:created>
  <dcterms:modified xsi:type="dcterms:W3CDTF">2021-04-27T07:54:02Z</dcterms:modified>
</cp:coreProperties>
</file>