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2" r:id="rId7"/>
    <p:sldId id="300" r:id="rId8"/>
    <p:sldId id="265" r:id="rId9"/>
    <p:sldId id="266" r:id="rId10"/>
    <p:sldId id="303" r:id="rId11"/>
    <p:sldId id="314" r:id="rId12"/>
    <p:sldId id="270" r:id="rId13"/>
    <p:sldId id="320" r:id="rId14"/>
    <p:sldId id="271" r:id="rId15"/>
    <p:sldId id="273" r:id="rId16"/>
    <p:sldId id="274" r:id="rId17"/>
    <p:sldId id="275" r:id="rId18"/>
    <p:sldId id="296" r:id="rId19"/>
    <p:sldId id="297" r:id="rId20"/>
    <p:sldId id="289" r:id="rId21"/>
    <p:sldId id="290" r:id="rId22"/>
    <p:sldId id="277" r:id="rId23"/>
    <p:sldId id="298" r:id="rId24"/>
    <p:sldId id="280" r:id="rId25"/>
    <p:sldId id="306" r:id="rId26"/>
    <p:sldId id="281" r:id="rId27"/>
    <p:sldId id="282" r:id="rId28"/>
    <p:sldId id="283" r:id="rId29"/>
    <p:sldId id="284" r:id="rId30"/>
    <p:sldId id="285" r:id="rId31"/>
    <p:sldId id="315" r:id="rId32"/>
    <p:sldId id="308" r:id="rId33"/>
    <p:sldId id="307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66F"/>
    <a:srgbClr val="CBF9F1"/>
    <a:srgbClr val="BEF5F8"/>
    <a:srgbClr val="97EFF3"/>
    <a:srgbClr val="93F2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98" autoAdjust="0"/>
  </p:normalViewPr>
  <p:slideViewPr>
    <p:cSldViewPr>
      <p:cViewPr>
        <p:scale>
          <a:sx n="83" d="100"/>
          <a:sy n="83" d="100"/>
        </p:scale>
        <p:origin x="-70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50;%20&#1087;&#1088;&#1077;&#1079;&#1077;&#1085;&#1090;&#1072;&#1094;&#1080;&#1080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План, млн.руб.</c:v>
                </c:pt>
              </c:strCache>
            </c:strRef>
          </c:tx>
          <c:dLbls>
            <c:dLbl>
              <c:idx val="0"/>
              <c:layout>
                <c:manualLayout>
                  <c:x val="-4.2498624650808793E-3"/>
                  <c:y val="9.7982940167141944E-2"/>
                </c:manualLayout>
              </c:layout>
              <c:showVal val="1"/>
            </c:dLbl>
            <c:dLbl>
              <c:idx val="1"/>
              <c:layout>
                <c:manualLayout>
                  <c:x val="6.3747936976212916E-3"/>
                  <c:y val="7.4467034527028048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102.3</c:v>
                </c:pt>
                <c:pt idx="1">
                  <c:v>97.7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Исполнено, млн.руб.</c:v>
                </c:pt>
              </c:strCache>
            </c:strRef>
          </c:tx>
          <c:dLbls>
            <c:dLbl>
              <c:idx val="0"/>
              <c:layout>
                <c:manualLayout>
                  <c:x val="-3.8956622566346635E-17"/>
                  <c:y val="0.10582157538051352"/>
                </c:manualLayout>
              </c:layout>
              <c:showVal val="1"/>
            </c:dLbl>
            <c:dLbl>
              <c:idx val="1"/>
              <c:layout>
                <c:manualLayout>
                  <c:x val="7.7913245132693393E-17"/>
                  <c:y val="0.12541816341394171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99.7</c:v>
                </c:pt>
                <c:pt idx="1">
                  <c:v>86.2</c:v>
                </c:pt>
              </c:numCache>
            </c:numRef>
          </c:val>
        </c:ser>
        <c:shape val="box"/>
        <c:axId val="54946048"/>
        <c:axId val="54956032"/>
        <c:axId val="0"/>
      </c:bar3DChart>
      <c:catAx>
        <c:axId val="54946048"/>
        <c:scaling>
          <c:orientation val="minMax"/>
        </c:scaling>
        <c:axPos val="b"/>
        <c:tickLblPos val="nextTo"/>
        <c:crossAx val="54956032"/>
        <c:crosses val="autoZero"/>
        <c:auto val="1"/>
        <c:lblAlgn val="ctr"/>
        <c:lblOffset val="100"/>
      </c:catAx>
      <c:valAx>
        <c:axId val="54956032"/>
        <c:scaling>
          <c:orientation val="minMax"/>
        </c:scaling>
        <c:axPos val="l"/>
        <c:majorGridlines/>
        <c:numFmt formatCode="General" sourceLinked="1"/>
        <c:tickLblPos val="nextTo"/>
        <c:crossAx val="54946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92195110851218"/>
          <c:y val="0.3109074300386378"/>
          <c:w val="0.28932846149624669"/>
          <c:h val="0.256686294115469"/>
        </c:manualLayout>
      </c:layout>
      <c:txPr>
        <a:bodyPr/>
        <a:lstStyle/>
        <a:p>
          <a:pPr>
            <a:defRPr sz="105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perspective val="30"/>
    </c:view3D>
    <c:plotArea>
      <c:layout>
        <c:manualLayout>
          <c:layoutTarget val="inner"/>
          <c:xMode val="edge"/>
          <c:yMode val="edge"/>
          <c:x val="0.38731728543260341"/>
          <c:y val="6.0319178627848948E-2"/>
          <c:w val="0.47973611040214753"/>
          <c:h val="0.8629288103790958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4000"/>
                  </a:schemeClr>
                </a:gs>
                <a:gs pos="49000">
                  <a:schemeClr val="accent4">
                    <a:tint val="96000"/>
                    <a:shade val="84000"/>
                    <a:satMod val="110000"/>
                  </a:schemeClr>
                </a:gs>
                <a:gs pos="49100">
                  <a:schemeClr val="accent4">
                    <a:shade val="55000"/>
                    <a:satMod val="150000"/>
                  </a:schemeClr>
                </a:gs>
                <a:gs pos="92000">
                  <a:schemeClr val="accent4">
                    <a:tint val="98000"/>
                    <a:shade val="90000"/>
                    <a:satMod val="128000"/>
                  </a:schemeClr>
                </a:gs>
                <a:gs pos="100000">
                  <a:schemeClr val="accent4">
                    <a:tint val="90000"/>
                    <a:shade val="97000"/>
                    <a:satMod val="12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9000" dist="25400" dir="5400000" rotWithShape="0">
                <a:schemeClr val="accent4">
                  <a:shade val="33000"/>
                  <a:alpha val="83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500000"/>
              </a:lightRig>
            </a:scene3d>
            <a:sp3d extrusionH="127000" prstMaterial="powder">
              <a:bevelT w="50800" h="63500"/>
            </a:sp3d>
          </c:spPr>
          <c:dLbls>
            <c:dLbl>
              <c:idx val="0"/>
              <c:layout>
                <c:manualLayout>
                  <c:x val="1.271130034600762E-2"/>
                  <c:y val="5.8789764100285163E-2"/>
                </c:manualLayout>
              </c:layout>
              <c:showVal val="1"/>
            </c:dLbl>
            <c:dLbl>
              <c:idx val="1"/>
              <c:layout>
                <c:manualLayout>
                  <c:x val="1.271130034600762E-2"/>
                  <c:y val="-1.5677579034428298E-2"/>
                </c:manualLayout>
              </c:layout>
              <c:showVal val="1"/>
            </c:dLbl>
            <c:dLbl>
              <c:idx val="2"/>
              <c:layout>
                <c:manualLayout>
                  <c:x val="1.4300087778034673E-2"/>
                  <c:y val="-3.9193176066856811E-3"/>
                </c:manualLayout>
              </c:layout>
              <c:showVal val="1"/>
            </c:dLbl>
            <c:dLbl>
              <c:idx val="3"/>
              <c:layout>
                <c:manualLayout>
                  <c:x val="1.1122387802756655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42.8</c:v>
                </c:pt>
                <c:pt idx="1">
                  <c:v>1.2</c:v>
                </c:pt>
                <c:pt idx="2">
                  <c:v>1.5</c:v>
                </c:pt>
                <c:pt idx="3">
                  <c:v>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4000"/>
                  </a:schemeClr>
                </a:gs>
                <a:gs pos="49000">
                  <a:schemeClr val="accent1">
                    <a:tint val="96000"/>
                    <a:shade val="84000"/>
                    <a:satMod val="110000"/>
                  </a:schemeClr>
                </a:gs>
                <a:gs pos="49100">
                  <a:schemeClr val="accent1">
                    <a:shade val="55000"/>
                    <a:satMod val="150000"/>
                  </a:schemeClr>
                </a:gs>
                <a:gs pos="92000">
                  <a:schemeClr val="accent1">
                    <a:tint val="98000"/>
                    <a:shade val="90000"/>
                    <a:satMod val="128000"/>
                  </a:schemeClr>
                </a:gs>
                <a:gs pos="100000">
                  <a:schemeClr val="accent1">
                    <a:tint val="90000"/>
                    <a:shade val="97000"/>
                    <a:satMod val="12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9000" dist="25400" dir="5400000" rotWithShape="0">
                <a:schemeClr val="accent1">
                  <a:shade val="33000"/>
                  <a:alpha val="83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500000"/>
              </a:lightRig>
            </a:scene3d>
            <a:sp3d extrusionH="127000" prstMaterial="powder">
              <a:bevelT w="50800" h="63500"/>
            </a:sp3d>
          </c:spPr>
          <c:dLbls>
            <c:dLbl>
              <c:idx val="1"/>
              <c:layout>
                <c:manualLayout>
                  <c:x val="1.430021288925855E-2"/>
                  <c:y val="-3.9193176066856811E-3"/>
                </c:manualLayout>
              </c:layout>
              <c:showVal val="1"/>
            </c:dLbl>
            <c:dLbl>
              <c:idx val="2"/>
              <c:layout>
                <c:manualLayout>
                  <c:x val="1.4300212889258488E-2"/>
                  <c:y val="-1.1757952820057066E-2"/>
                </c:manualLayout>
              </c:layout>
              <c:showVal val="1"/>
            </c:dLbl>
            <c:dLbl>
              <c:idx val="3"/>
              <c:layout>
                <c:manualLayout>
                  <c:x val="1.9066950519011427E-2"/>
                  <c:y val="-7.8386352133713658E-3"/>
                </c:manualLayout>
              </c:layout>
              <c:showVal val="1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53.2</c:v>
                </c:pt>
                <c:pt idx="1">
                  <c:v>1.4</c:v>
                </c:pt>
                <c:pt idx="2">
                  <c:v>1.6</c:v>
                </c:pt>
                <c:pt idx="3">
                  <c:v>2.8</c:v>
                </c:pt>
              </c:numCache>
            </c:numRef>
          </c:val>
        </c:ser>
        <c:gapWidth val="100"/>
        <c:shape val="cylinder"/>
        <c:axId val="107837312"/>
        <c:axId val="107835776"/>
        <c:axId val="0"/>
      </c:bar3DChart>
      <c:valAx>
        <c:axId val="107835776"/>
        <c:scaling>
          <c:orientation val="minMax"/>
        </c:scaling>
        <c:axPos val="b"/>
        <c:majorGridlines/>
        <c:numFmt formatCode="General" sourceLinked="1"/>
        <c:tickLblPos val="nextTo"/>
        <c:crossAx val="107837312"/>
        <c:crosses val="autoZero"/>
        <c:crossBetween val="between"/>
      </c:valAx>
      <c:catAx>
        <c:axId val="107837312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07835776"/>
        <c:crosses val="autoZero"/>
        <c:auto val="1"/>
        <c:lblAlgn val="ctr"/>
        <c:lblOffset val="100"/>
      </c:catAx>
    </c:plotArea>
    <c:legend>
      <c:legendPos val="r"/>
      <c:layout/>
      <c:txPr>
        <a:bodyPr/>
        <a:lstStyle/>
        <a:p>
          <a:pPr>
            <a:defRPr sz="1400" b="1" i="1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416690291117079"/>
          <c:y val="0"/>
          <c:w val="0.61991435817476215"/>
          <c:h val="0.9114028482431996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4000"/>
                  </a:schemeClr>
                </a:gs>
                <a:gs pos="49000">
                  <a:schemeClr val="accent4">
                    <a:tint val="96000"/>
                    <a:shade val="84000"/>
                    <a:satMod val="110000"/>
                  </a:schemeClr>
                </a:gs>
                <a:gs pos="49100">
                  <a:schemeClr val="accent4">
                    <a:shade val="55000"/>
                    <a:satMod val="150000"/>
                  </a:schemeClr>
                </a:gs>
                <a:gs pos="92000">
                  <a:schemeClr val="accent4">
                    <a:tint val="98000"/>
                    <a:shade val="90000"/>
                    <a:satMod val="128000"/>
                  </a:schemeClr>
                </a:gs>
                <a:gs pos="100000">
                  <a:schemeClr val="accent4">
                    <a:tint val="90000"/>
                    <a:shade val="97000"/>
                    <a:satMod val="12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9000" dist="25400" dir="5400000" rotWithShape="0">
                <a:schemeClr val="accent4">
                  <a:shade val="33000"/>
                  <a:alpha val="83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500000"/>
              </a:lightRig>
            </a:scene3d>
            <a:sp3d extrusionH="127000" prstMaterial="powder">
              <a:bevelT w="50800" h="63500"/>
            </a:sp3d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Прочие доходы от использования имущества и прав</c:v>
                </c:pt>
                <c:pt idx="2">
                  <c:v>Доходы от оказания платных услуг (работ)</c:v>
                </c:pt>
                <c:pt idx="3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4">
                  <c:v>Доходы от продажи земельных участков, находящихся в государственной  и муниципальной собственности</c:v>
                </c:pt>
                <c:pt idx="5">
                  <c:v>Прочие неналоговые доходы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2.2999999999999998</c:v>
                </c:pt>
                <c:pt idx="1">
                  <c:v>0.4</c:v>
                </c:pt>
                <c:pt idx="2">
                  <c:v>1.0000000000000005E-2</c:v>
                </c:pt>
                <c:pt idx="3">
                  <c:v>9.0000000000000024E-2</c:v>
                </c:pt>
                <c:pt idx="4">
                  <c:v>1.0000000000000005E-2</c:v>
                </c:pt>
                <c:pt idx="5">
                  <c:v>7.0000000000000021E-2</c:v>
                </c:pt>
                <c:pt idx="6">
                  <c:v>0.30000000000000016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4000"/>
                  </a:schemeClr>
                </a:gs>
                <a:gs pos="49000">
                  <a:schemeClr val="accent1">
                    <a:tint val="96000"/>
                    <a:shade val="84000"/>
                    <a:satMod val="110000"/>
                  </a:schemeClr>
                </a:gs>
                <a:gs pos="49100">
                  <a:schemeClr val="accent1">
                    <a:shade val="55000"/>
                    <a:satMod val="150000"/>
                  </a:schemeClr>
                </a:gs>
                <a:gs pos="92000">
                  <a:schemeClr val="accent1">
                    <a:tint val="98000"/>
                    <a:shade val="90000"/>
                    <a:satMod val="128000"/>
                  </a:schemeClr>
                </a:gs>
                <a:gs pos="100000">
                  <a:schemeClr val="accent1">
                    <a:tint val="90000"/>
                    <a:shade val="97000"/>
                    <a:satMod val="12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9000" dist="25400" dir="5400000" rotWithShape="0">
                <a:schemeClr val="accent1">
                  <a:shade val="33000"/>
                  <a:alpha val="83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500000"/>
              </a:lightRig>
            </a:scene3d>
            <a:sp3d extrusionH="127000" prstMaterial="powder">
              <a:bevelT w="50800" h="63500"/>
            </a:sp3d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Прочие доходы от использования имущества и прав</c:v>
                </c:pt>
                <c:pt idx="2">
                  <c:v>Доходы от оказания платных услуг (работ)</c:v>
                </c:pt>
                <c:pt idx="3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4">
                  <c:v>Доходы от продажи земельных участков, находящихся в государственной  и муниципальной собственности</c:v>
                </c:pt>
                <c:pt idx="5">
                  <c:v>Прочие неналоговые доходы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2.2999999999999998</c:v>
                </c:pt>
                <c:pt idx="1">
                  <c:v>0.4</c:v>
                </c:pt>
                <c:pt idx="2">
                  <c:v>1.0000000000000005E-2</c:v>
                </c:pt>
                <c:pt idx="3">
                  <c:v>0.5</c:v>
                </c:pt>
                <c:pt idx="4">
                  <c:v>0.1</c:v>
                </c:pt>
                <c:pt idx="5">
                  <c:v>0.30000000000000016</c:v>
                </c:pt>
                <c:pt idx="6">
                  <c:v>0.2</c:v>
                </c:pt>
              </c:numCache>
            </c:numRef>
          </c:val>
        </c:ser>
        <c:gapWidth val="100"/>
        <c:axId val="115487872"/>
        <c:axId val="115481984"/>
      </c:barChart>
      <c:valAx>
        <c:axId val="115481984"/>
        <c:scaling>
          <c:orientation val="minMax"/>
        </c:scaling>
        <c:axPos val="b"/>
        <c:majorGridlines/>
        <c:numFmt formatCode="General" sourceLinked="1"/>
        <c:tickLblPos val="nextTo"/>
        <c:crossAx val="115487872"/>
        <c:crosses val="autoZero"/>
        <c:crossBetween val="between"/>
      </c:valAx>
      <c:catAx>
        <c:axId val="115487872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15481984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86064168157561138"/>
          <c:y val="0.4639522984728609"/>
          <c:w val="0.13023576882262144"/>
          <c:h val="0.1379682712630324"/>
        </c:manualLayout>
      </c:layout>
      <c:spPr>
        <a:ln>
          <a:bevel/>
        </a:ln>
      </c:spPr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6.6208161393856019E-2"/>
          <c:y val="0.10960714386875518"/>
          <c:w val="0.56240365071284937"/>
          <c:h val="0.8364580902654607"/>
        </c:manualLayout>
      </c:layout>
      <c:pie3DChart>
        <c:varyColors val="1"/>
        <c:dLbls>
          <c:showVal val="1"/>
        </c:dLbls>
      </c:pie3DChart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12175296607097179"/>
          <c:y val="2.9486548663036096E-2"/>
          <c:w val="0.65681262651056815"/>
          <c:h val="0.9559521656533634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4000"/>
                  </a:schemeClr>
                </a:gs>
                <a:gs pos="49000">
                  <a:schemeClr val="accent1">
                    <a:tint val="96000"/>
                    <a:shade val="84000"/>
                    <a:satMod val="110000"/>
                  </a:schemeClr>
                </a:gs>
                <a:gs pos="49100">
                  <a:schemeClr val="accent1">
                    <a:shade val="55000"/>
                    <a:satMod val="150000"/>
                  </a:schemeClr>
                </a:gs>
                <a:gs pos="92000">
                  <a:schemeClr val="accent1">
                    <a:tint val="98000"/>
                    <a:shade val="90000"/>
                    <a:satMod val="128000"/>
                  </a:schemeClr>
                </a:gs>
                <a:gs pos="100000">
                  <a:schemeClr val="accent1">
                    <a:tint val="90000"/>
                    <a:shade val="97000"/>
                    <a:satMod val="12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9000" dist="25400" dir="5400000" rotWithShape="0">
                <a:schemeClr val="accent1">
                  <a:shade val="33000"/>
                  <a:alpha val="83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500000"/>
              </a:lightRig>
            </a:scene3d>
            <a:sp3d extrusionH="127000" prstMaterial="powder">
              <a:bevelT w="50800" h="63500"/>
            </a:sp3d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</c:v>
                </c:pt>
                <c:pt idx="2">
                  <c:v>Иные межбюджетные трансферты</c:v>
                </c:pt>
                <c:pt idx="3">
                  <c:v>Возврат остатков субсидий, субвенций и иных межбюджетных трансфертов, имеющих целевое назначение прошлых лет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11.1</c:v>
                </c:pt>
                <c:pt idx="1">
                  <c:v>23.9</c:v>
                </c:pt>
                <c:pt idx="2">
                  <c:v>2</c:v>
                </c:pt>
                <c:pt idx="3">
                  <c:v>-0.1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4000"/>
                  </a:schemeClr>
                </a:gs>
                <a:gs pos="49000">
                  <a:schemeClr val="accent4">
                    <a:tint val="96000"/>
                    <a:shade val="84000"/>
                    <a:satMod val="110000"/>
                  </a:schemeClr>
                </a:gs>
                <a:gs pos="49100">
                  <a:schemeClr val="accent4">
                    <a:shade val="55000"/>
                    <a:satMod val="150000"/>
                  </a:schemeClr>
                </a:gs>
                <a:gs pos="92000">
                  <a:schemeClr val="accent4">
                    <a:tint val="98000"/>
                    <a:shade val="90000"/>
                    <a:satMod val="128000"/>
                  </a:schemeClr>
                </a:gs>
                <a:gs pos="100000">
                  <a:schemeClr val="accent4">
                    <a:tint val="90000"/>
                    <a:shade val="97000"/>
                    <a:satMod val="128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9000" dist="25400" dir="5400000" rotWithShape="0">
                <a:schemeClr val="accent4">
                  <a:shade val="33000"/>
                  <a:alpha val="83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500000"/>
              </a:lightRig>
            </a:scene3d>
            <a:sp3d extrusionH="127000" prstMaterial="powder">
              <a:bevelT w="50800" h="63500"/>
            </a:sp3d>
          </c:spPr>
          <c:dLbls>
            <c:dLbl>
              <c:idx val="2"/>
              <c:layout>
                <c:manualLayout>
                  <c:x val="-2.7777780815592852E-3"/>
                  <c:y val="-6.0125914079595423E-2"/>
                </c:manualLayout>
              </c:layout>
              <c:showVal val="1"/>
            </c:dLbl>
            <c:dLbl>
              <c:idx val="4"/>
              <c:layout>
                <c:manualLayout>
                  <c:x val="4.1666671223389382E-3"/>
                  <c:y val="4.0083942719730346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</c:v>
                </c:pt>
                <c:pt idx="2">
                  <c:v>Иные межбюджетные трансферты</c:v>
                </c:pt>
                <c:pt idx="3">
                  <c:v>Возврат остатков субсидий, субвенций и иных межбюджетных трансфертов, имеющих целевое назначение прошлых лет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9.8000000000000007</c:v>
                </c:pt>
                <c:pt idx="1">
                  <c:v>42.1</c:v>
                </c:pt>
                <c:pt idx="2">
                  <c:v>122.8</c:v>
                </c:pt>
                <c:pt idx="3">
                  <c:v>0</c:v>
                </c:pt>
              </c:numCache>
            </c:numRef>
          </c:val>
        </c:ser>
        <c:gapWidth val="100"/>
        <c:axId val="81386496"/>
        <c:axId val="81384960"/>
      </c:barChart>
      <c:valAx>
        <c:axId val="81384960"/>
        <c:scaling>
          <c:orientation val="minMax"/>
        </c:scaling>
        <c:axPos val="b"/>
        <c:majorGridlines/>
        <c:numFmt formatCode="0.0" sourceLinked="1"/>
        <c:tickLblPos val="nextTo"/>
        <c:crossAx val="81386496"/>
        <c:crosses val="autoZero"/>
        <c:crossBetween val="between"/>
      </c:valAx>
      <c:catAx>
        <c:axId val="81386496"/>
        <c:scaling>
          <c:orientation val="minMax"/>
        </c:scaling>
        <c:axPos val="l"/>
        <c:tickLblPos val="nextTo"/>
        <c:crossAx val="81384960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79932084419519356"/>
          <c:y val="0.16230745899049737"/>
          <c:w val="0.10623470103179165"/>
          <c:h val="0.2264446079364317"/>
        </c:manualLayout>
      </c:layout>
    </c:legend>
    <c:plotVisOnly val="1"/>
  </c:chart>
  <c:txPr>
    <a:bodyPr/>
    <a:lstStyle/>
    <a:p>
      <a:pPr>
        <a:defRPr b="1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5.9485080954917793E-2"/>
          <c:y val="9.1894882050142776E-2"/>
          <c:w val="0.85238867096438564"/>
          <c:h val="0.834299394084419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</c:v>
                </c:pt>
              </c:strCache>
            </c:strRef>
          </c:tx>
          <c:explosion val="25"/>
          <c:dPt>
            <c:idx val="3"/>
            <c:spPr>
              <a:solidFill>
                <a:srgbClr val="7030A0"/>
              </a:solidFill>
              <a:ln w="31800" cap="flat" cmpd="sng" algn="ctr">
                <a:solidFill>
                  <a:schemeClr val="lt1"/>
                </a:solidFill>
                <a:prstDash val="solid"/>
              </a:ln>
              <a:effectLst>
                <a:outerShdw blurRad="50800" dist="25000" dir="5400000" rotWithShape="0">
                  <a:schemeClr val="accent4">
                    <a:shade val="30000"/>
                    <a:satMod val="150000"/>
                    <a:alpha val="38000"/>
                  </a:schemeClr>
                </a:outerShdw>
              </a:effectLst>
            </c:spPr>
          </c:dPt>
          <c:dPt>
            <c:idx val="4"/>
            <c:spPr>
              <a:solidFill>
                <a:schemeClr val="bg2">
                  <a:lumMod val="75000"/>
                </a:schemeClr>
              </a:solidFill>
            </c:spPr>
          </c:dPt>
          <c:dPt>
            <c:idx val="6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38807380851320428"/>
                  <c:y val="0.61503137827990639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0.35539807067970647"/>
                  <c:y val="0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1.3522120524120301E-2"/>
                  <c:y val="-1.7412595181731945E-4"/>
                </c:manualLayout>
              </c:layout>
              <c:showVal val="1"/>
              <c:showCatName val="1"/>
              <c:showPercent val="1"/>
            </c:dLbl>
            <c:dLbl>
              <c:idx val="3"/>
              <c:layout>
                <c:manualLayout>
                  <c:x val="0.10250522971331794"/>
                  <c:y val="0.17206599551616797"/>
                </c:manualLayout>
              </c:layout>
              <c:showVal val="1"/>
              <c:showCatName val="1"/>
              <c:showPercent val="1"/>
            </c:dLbl>
            <c:dLbl>
              <c:idx val="4"/>
              <c:layout>
                <c:manualLayout>
                  <c:x val="-0.24768686670142082"/>
                  <c:y val="-3.4163226877925355E-2"/>
                </c:manualLayout>
              </c:layout>
              <c:showVal val="1"/>
              <c:showCatName val="1"/>
              <c:showPercent val="1"/>
            </c:dLbl>
            <c:dLbl>
              <c:idx val="5"/>
              <c:layout>
                <c:manualLayout>
                  <c:x val="3.0148596974505209E-2"/>
                  <c:y val="-0.12662410729292189"/>
                </c:manualLayout>
              </c:layout>
              <c:showVal val="1"/>
              <c:showCatName val="1"/>
              <c:showPercent val="1"/>
            </c:dLbl>
            <c:dLbl>
              <c:idx val="6"/>
              <c:layout>
                <c:manualLayout>
                  <c:x val="-0.24574121393919202"/>
                  <c:y val="2.3886056819897503E-2"/>
                </c:manualLayout>
              </c:layout>
              <c:showVal val="1"/>
              <c:showCatName val="1"/>
              <c:showPercent val="1"/>
            </c:dLbl>
            <c:dLbl>
              <c:idx val="7"/>
              <c:layout>
                <c:manualLayout>
                  <c:x val="0.11678415123865635"/>
                  <c:y val="0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Культура, кинематография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Национальная безопасность и правоохранительная деятельность</c:v>
                </c:pt>
                <c:pt idx="5">
                  <c:v>Жилищно-коммунальное хозяйство</c:v>
                </c:pt>
                <c:pt idx="6">
                  <c:v>Физическая культура и спорт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38.1</c:v>
                </c:pt>
                <c:pt idx="1">
                  <c:v>26776.6</c:v>
                </c:pt>
                <c:pt idx="2">
                  <c:v>204.1</c:v>
                </c:pt>
                <c:pt idx="3">
                  <c:v>23165.5</c:v>
                </c:pt>
                <c:pt idx="4">
                  <c:v>1099</c:v>
                </c:pt>
                <c:pt idx="5">
                  <c:v>34465</c:v>
                </c:pt>
                <c:pt idx="6">
                  <c:v>8</c:v>
                </c:pt>
                <c:pt idx="7">
                  <c:v>489.7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94238764500173"/>
          <c:y val="5.8907904773938737E-4"/>
          <c:w val="0.839402655566303"/>
          <c:h val="0.82051867035440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explosion val="43"/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Финансовое управление Администрации Комсомольского муниципального района</c:v>
                </c:pt>
                <c:pt idx="1">
                  <c:v>Администрация Комсомольского муниципального  района Ивановской области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27.9</c:v>
                </c:pt>
                <c:pt idx="1">
                  <c:v>58.3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dLbls>
            <c:dLbl>
              <c:idx val="0"/>
              <c:layout>
                <c:manualLayout>
                  <c:x val="0.27653670201518826"/>
                  <c:y val="8.0726030852344872E-4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7.9157871347628167E-2"/>
                  <c:y val="0.34954320508022252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6.3051238034483731E-2"/>
                  <c:y val="4.5206577277313122E-2"/>
                </c:manualLayout>
              </c:layout>
              <c:showVal val="1"/>
              <c:showCatName val="1"/>
              <c:showPercent val="1"/>
            </c:dLbl>
            <c:dLbl>
              <c:idx val="4"/>
              <c:layout>
                <c:manualLayout>
                  <c:x val="-0.11600771957237724"/>
                  <c:y val="-6.458082468187587E-2"/>
                </c:manualLayout>
              </c:layout>
              <c:showVal val="1"/>
              <c:showCatName val="1"/>
              <c:showPercent val="1"/>
            </c:dLbl>
            <c:dLbl>
              <c:idx val="5"/>
              <c:layout>
                <c:manualLayout>
                  <c:x val="-0.10050115399364229"/>
                  <c:y val="0"/>
                </c:manualLayout>
              </c:layout>
              <c:showVal val="1"/>
              <c:showCatName val="1"/>
              <c:showPercent val="1"/>
            </c:dLbl>
            <c:spPr>
              <a:ln>
                <a:solidFill>
                  <a:schemeClr val="tx1"/>
                </a:solidFill>
              </a:ln>
            </c:spPr>
            <c:showVal val="1"/>
            <c:showCatName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Мун. программа "Организация и осуществление первичных мер пожарной безопасности, мероприятия по предупреждению и ликвидации последствий ЧС, природного и техногенного характера в границах населенных пунктов Комсомольского городского поселения"</c:v>
                </c:pt>
                <c:pt idx="1">
                  <c:v>Муниципальная программа "Дорожная деятельность в отношении автомобильных дорог общего пользования Комсомольского городского поселения"</c:v>
                </c:pt>
                <c:pt idx="2">
                  <c:v>Муниципальная программа "Обеспечение населения объектами инженерной инфраструктуры и услугами жилищно-коммунального хозяйства Комсомольского городского поселения"</c:v>
                </c:pt>
                <c:pt idx="3">
                  <c:v>Муниципальная программа "Благоустройство муниципального образования "Комсомольское городское поселение Комсомольского муниципального района Ивановской области"</c:v>
                </c:pt>
                <c:pt idx="4">
                  <c:v>Муниципальная программа "Культура  Комсомольского городского поселения Комсомольского муниципального района"</c:v>
                </c:pt>
                <c:pt idx="5">
                  <c:v>Муниципальная программа"Формирование современной городской среды на территории Комсомольского городского поселения на 2018-2024 годы"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152.5</c:v>
                </c:pt>
                <c:pt idx="1">
                  <c:v>22929.3</c:v>
                </c:pt>
                <c:pt idx="2">
                  <c:v>10678.8</c:v>
                </c:pt>
                <c:pt idx="3">
                  <c:v>15736.7</c:v>
                </c:pt>
                <c:pt idx="4">
                  <c:v>27274.3</c:v>
                </c:pt>
                <c:pt idx="5">
                  <c:v>7277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9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54033-D60F-46C8-977B-5EF5E9D510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D971B3-F31B-467A-94A4-8F856B31233B}">
      <dgm:prSet/>
      <dgm:spPr/>
      <dgm:t>
        <a:bodyPr/>
        <a:lstStyle/>
        <a:p>
          <a:pPr rtl="0"/>
          <a:r>
            <a:rPr lang="ru-RU" b="1" dirty="0" smtClean="0"/>
            <a:t>Доходы бюджета Комсомольского городского бюджета за 2022 год по видам доходов</a:t>
          </a:r>
          <a:endParaRPr lang="ru-RU" b="1" dirty="0"/>
        </a:p>
      </dgm:t>
    </dgm:pt>
    <dgm:pt modelId="{0D6CFB92-7537-4BD6-AACA-E3CB36554677}" type="parTrans" cxnId="{9FE13DDD-C75E-4AB2-9538-4B88A455CF20}">
      <dgm:prSet/>
      <dgm:spPr/>
      <dgm:t>
        <a:bodyPr/>
        <a:lstStyle/>
        <a:p>
          <a:endParaRPr lang="ru-RU"/>
        </a:p>
      </dgm:t>
    </dgm:pt>
    <dgm:pt modelId="{07E73678-AFB8-4F45-AAAB-CB634E3936F4}" type="sibTrans" cxnId="{9FE13DDD-C75E-4AB2-9538-4B88A455CF20}">
      <dgm:prSet/>
      <dgm:spPr/>
      <dgm:t>
        <a:bodyPr/>
        <a:lstStyle/>
        <a:p>
          <a:endParaRPr lang="ru-RU"/>
        </a:p>
      </dgm:t>
    </dgm:pt>
    <dgm:pt modelId="{C71196CF-376E-4CB4-80A4-E258B7B5F5FF}" type="pres">
      <dgm:prSet presAssocID="{3E854033-D60F-46C8-977B-5EF5E9D510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59E235-93FA-4761-A151-8A07F5DF5F8E}" type="pres">
      <dgm:prSet presAssocID="{5ED971B3-F31B-467A-94A4-8F856B3123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E13DDD-C75E-4AB2-9538-4B88A455CF20}" srcId="{3E854033-D60F-46C8-977B-5EF5E9D51078}" destId="{5ED971B3-F31B-467A-94A4-8F856B31233B}" srcOrd="0" destOrd="0" parTransId="{0D6CFB92-7537-4BD6-AACA-E3CB36554677}" sibTransId="{07E73678-AFB8-4F45-AAAB-CB634E3936F4}"/>
    <dgm:cxn modelId="{419F000C-D3C5-452C-9A86-E6C3E7CAC00F}" type="presOf" srcId="{3E854033-D60F-46C8-977B-5EF5E9D51078}" destId="{C71196CF-376E-4CB4-80A4-E258B7B5F5FF}" srcOrd="0" destOrd="0" presId="urn:microsoft.com/office/officeart/2005/8/layout/vList2"/>
    <dgm:cxn modelId="{84325FF1-7304-4C07-A105-6E9CE6661F60}" type="presOf" srcId="{5ED971B3-F31B-467A-94A4-8F856B31233B}" destId="{C959E235-93FA-4761-A151-8A07F5DF5F8E}" srcOrd="0" destOrd="0" presId="urn:microsoft.com/office/officeart/2005/8/layout/vList2"/>
    <dgm:cxn modelId="{147B1385-3F3C-40A2-94BE-71FB8E1D35F9}" type="presParOf" srcId="{C71196CF-376E-4CB4-80A4-E258B7B5F5FF}" destId="{C959E235-93FA-4761-A151-8A07F5DF5F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D86437-1BE7-4DCD-9BC6-773C3B1480B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A9BC8C-F489-4DEF-B74E-1E0808FE021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lIns="36000" tIns="36000" rIns="36000" bIns="36000"/>
        <a:lstStyle/>
        <a:p>
          <a:pPr rtl="0"/>
          <a:r>
            <a:rPr lang="ru-RU" sz="2000" b="0" baseline="0" dirty="0" smtClean="0">
              <a:solidFill>
                <a:schemeClr val="bg1"/>
              </a:solidFill>
              <a:latin typeface="Times New Roman" pitchFamily="18" charset="0"/>
            </a:rPr>
            <a:t>Распределение расходов бюджета КГП по разделам бюджетной классификации за 2022 год</a:t>
          </a:r>
          <a:endParaRPr lang="ru-RU" sz="1200" b="0" baseline="0" dirty="0">
            <a:solidFill>
              <a:schemeClr val="bg1"/>
            </a:solidFill>
            <a:latin typeface="Times New Roman" pitchFamily="18" charset="0"/>
          </a:endParaRPr>
        </a:p>
      </dgm:t>
    </dgm:pt>
    <dgm:pt modelId="{10FA4FDD-8433-4656-857B-8C26E8B73C1C}" type="parTrans" cxnId="{49F6F197-1F63-4E2A-A650-A286C0CCDDC6}">
      <dgm:prSet/>
      <dgm:spPr/>
      <dgm:t>
        <a:bodyPr/>
        <a:lstStyle/>
        <a:p>
          <a:endParaRPr lang="ru-RU"/>
        </a:p>
      </dgm:t>
    </dgm:pt>
    <dgm:pt modelId="{9EADBBE7-28B0-45F0-B879-115C8F8C5ECC}" type="sibTrans" cxnId="{49F6F197-1F63-4E2A-A650-A286C0CCDDC6}">
      <dgm:prSet/>
      <dgm:spPr/>
      <dgm:t>
        <a:bodyPr/>
        <a:lstStyle/>
        <a:p>
          <a:endParaRPr lang="ru-RU"/>
        </a:p>
      </dgm:t>
    </dgm:pt>
    <dgm:pt modelId="{2EF29E75-C62D-430B-A802-37F021730A60}" type="pres">
      <dgm:prSet presAssocID="{C3D86437-1BE7-4DCD-9BC6-773C3B1480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873629-AD1B-4A25-B012-5A6BA8595F43}" type="pres">
      <dgm:prSet presAssocID="{90A9BC8C-F489-4DEF-B74E-1E0808FE0210}" presName="node" presStyleLbl="node1" presStyleIdx="0" presStyleCnt="1" custScaleX="762756" custLinFactNeighborY="-60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F6F197-1F63-4E2A-A650-A286C0CCDDC6}" srcId="{C3D86437-1BE7-4DCD-9BC6-773C3B1480B1}" destId="{90A9BC8C-F489-4DEF-B74E-1E0808FE0210}" srcOrd="0" destOrd="0" parTransId="{10FA4FDD-8433-4656-857B-8C26E8B73C1C}" sibTransId="{9EADBBE7-28B0-45F0-B879-115C8F8C5ECC}"/>
    <dgm:cxn modelId="{DA4BF964-A69D-426D-A0B4-6FB9B356F41F}" type="presOf" srcId="{90A9BC8C-F489-4DEF-B74E-1E0808FE0210}" destId="{53873629-AD1B-4A25-B012-5A6BA8595F43}" srcOrd="0" destOrd="0" presId="urn:microsoft.com/office/officeart/2005/8/layout/default"/>
    <dgm:cxn modelId="{E95F07AB-ECF5-4CE0-AFB8-199393333110}" type="presOf" srcId="{C3D86437-1BE7-4DCD-9BC6-773C3B1480B1}" destId="{2EF29E75-C62D-430B-A802-37F021730A60}" srcOrd="0" destOrd="0" presId="urn:microsoft.com/office/officeart/2005/8/layout/default"/>
    <dgm:cxn modelId="{5CE6C780-4AC0-4673-A767-5B12BEA059A5}" type="presParOf" srcId="{2EF29E75-C62D-430B-A802-37F021730A60}" destId="{53873629-AD1B-4A25-B012-5A6BA8595F4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2FDFCA-146F-4B03-A0BB-D9A0DF9B279B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D176F3F6-1C65-499A-8D43-45AAC8C740F6}">
      <dgm:prSet/>
      <dgm:spPr/>
      <dgm:t>
        <a:bodyPr/>
        <a:lstStyle/>
        <a:p>
          <a:pPr rtl="0"/>
          <a:r>
            <a:rPr lang="ru-RU" b="1" i="1" dirty="0" smtClean="0"/>
            <a:t>«Формирование современной городской среды на территории Комсомольского городского поселения на 2018-2024 годы»</a:t>
          </a:r>
          <a:endParaRPr lang="ru-RU" b="1" i="1" dirty="0"/>
        </a:p>
      </dgm:t>
    </dgm:pt>
    <dgm:pt modelId="{532DE6AE-7696-4789-B4F7-F2221A878218}" type="parTrans" cxnId="{FB1B0126-A901-4A7F-8019-7506DE1A87E3}">
      <dgm:prSet/>
      <dgm:spPr/>
      <dgm:t>
        <a:bodyPr/>
        <a:lstStyle/>
        <a:p>
          <a:endParaRPr lang="ru-RU"/>
        </a:p>
      </dgm:t>
    </dgm:pt>
    <dgm:pt modelId="{E3F23FC2-3C94-4168-9AB1-1D141ABAE9BE}" type="sibTrans" cxnId="{FB1B0126-A901-4A7F-8019-7506DE1A87E3}">
      <dgm:prSet/>
      <dgm:spPr/>
      <dgm:t>
        <a:bodyPr/>
        <a:lstStyle/>
        <a:p>
          <a:endParaRPr lang="ru-RU"/>
        </a:p>
      </dgm:t>
    </dgm:pt>
    <dgm:pt modelId="{ED5BA4C7-3D08-4404-AA9C-74FCF7BE8E66}" type="pres">
      <dgm:prSet presAssocID="{992FDFCA-146F-4B03-A0BB-D9A0DF9B27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421275-64BD-4C5D-9686-293D66345675}" type="pres">
      <dgm:prSet presAssocID="{D176F3F6-1C65-499A-8D43-45AAC8C740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FC461-AC5E-4FF6-9DCD-71C5B0B18E52}" type="presOf" srcId="{992FDFCA-146F-4B03-A0BB-D9A0DF9B279B}" destId="{ED5BA4C7-3D08-4404-AA9C-74FCF7BE8E66}" srcOrd="0" destOrd="0" presId="urn:microsoft.com/office/officeart/2005/8/layout/vList2"/>
    <dgm:cxn modelId="{96AE1E16-8E24-4D3F-835F-15BEA9D08793}" type="presOf" srcId="{D176F3F6-1C65-499A-8D43-45AAC8C740F6}" destId="{04421275-64BD-4C5D-9686-293D66345675}" srcOrd="0" destOrd="0" presId="urn:microsoft.com/office/officeart/2005/8/layout/vList2"/>
    <dgm:cxn modelId="{FB1B0126-A901-4A7F-8019-7506DE1A87E3}" srcId="{992FDFCA-146F-4B03-A0BB-D9A0DF9B279B}" destId="{D176F3F6-1C65-499A-8D43-45AAC8C740F6}" srcOrd="0" destOrd="0" parTransId="{532DE6AE-7696-4789-B4F7-F2221A878218}" sibTransId="{E3F23FC2-3C94-4168-9AB1-1D141ABAE9BE}"/>
    <dgm:cxn modelId="{D88635A8-AD03-4702-A1DC-83B3F241987E}" type="presParOf" srcId="{ED5BA4C7-3D08-4404-AA9C-74FCF7BE8E66}" destId="{04421275-64BD-4C5D-9686-293D663456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59E235-93FA-4761-A151-8A07F5DF5F8E}">
      <dsp:nvSpPr>
        <dsp:cNvPr id="0" name=""/>
        <dsp:cNvSpPr/>
      </dsp:nvSpPr>
      <dsp:spPr>
        <a:xfrm>
          <a:off x="0" y="82531"/>
          <a:ext cx="8305800" cy="327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Доходы бюджета Комсомольского городского бюджета за 2022 год по видам доходов</a:t>
          </a:r>
          <a:endParaRPr lang="ru-RU" sz="1400" b="1" kern="1200" dirty="0"/>
        </a:p>
      </dsp:txBody>
      <dsp:txXfrm>
        <a:off x="0" y="82531"/>
        <a:ext cx="8305800" cy="327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873629-AD1B-4A25-B012-5A6BA8595F43}">
      <dsp:nvSpPr>
        <dsp:cNvPr id="0" name=""/>
        <dsp:cNvSpPr/>
      </dsp:nvSpPr>
      <dsp:spPr>
        <a:xfrm>
          <a:off x="0" y="0"/>
          <a:ext cx="8748463" cy="688172"/>
        </a:xfrm>
        <a:prstGeom prst="rect">
          <a:avLst/>
        </a:prstGeom>
        <a:solidFill>
          <a:schemeClr val="accent1"/>
        </a:solidFill>
        <a:ln w="400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baseline="0" dirty="0" smtClean="0">
              <a:solidFill>
                <a:schemeClr val="bg1"/>
              </a:solidFill>
              <a:latin typeface="Times New Roman" pitchFamily="18" charset="0"/>
            </a:rPr>
            <a:t>Распределение расходов бюджета КГП по разделам бюджетной классификации за 2022 год</a:t>
          </a:r>
          <a:endParaRPr lang="ru-RU" sz="1200" b="0" kern="1200" baseline="0" dirty="0">
            <a:solidFill>
              <a:schemeClr val="bg1"/>
            </a:solidFill>
            <a:latin typeface="Times New Roman" pitchFamily="18" charset="0"/>
          </a:endParaRPr>
        </a:p>
      </dsp:txBody>
      <dsp:txXfrm>
        <a:off x="0" y="0"/>
        <a:ext cx="8748463" cy="6881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421275-64BD-4C5D-9686-293D66345675}">
      <dsp:nvSpPr>
        <dsp:cNvPr id="0" name=""/>
        <dsp:cNvSpPr/>
      </dsp:nvSpPr>
      <dsp:spPr>
        <a:xfrm>
          <a:off x="0" y="16085"/>
          <a:ext cx="8229599" cy="67391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«Формирование современной городской среды на территории Комсомольского городского поселения на 2018-2024 годы»</a:t>
          </a:r>
          <a:endParaRPr lang="ru-RU" sz="1800" b="1" i="1" kern="1200" dirty="0"/>
        </a:p>
      </dsp:txBody>
      <dsp:txXfrm>
        <a:off x="0" y="16085"/>
        <a:ext cx="8229599" cy="67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0.05405</cdr:y>
    </cdr:from>
    <cdr:to>
      <cdr:x>0.89374</cdr:x>
      <cdr:y>0.12162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6295" y="288032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млн.руб.</a:t>
          </a:r>
          <a:endParaRPr lang="ru-R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0.50409</cdr:x>
      <cdr:y>0.03662</cdr:y>
    </cdr:from>
    <cdr:to>
      <cdr:x>0.68151</cdr:x>
      <cdr:y>0.09154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4501008" y="144016"/>
          <a:ext cx="1584176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72C4-5ECF-4A9D-8C28-A7531E7CCFB0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4E8BD-909E-4984-9BAD-36B7BF2CA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511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6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il@finkoms.ivanovo.ru" TargetMode="External"/><Relationship Id="rId5" Type="http://schemas.openxmlformats.org/officeDocument/2006/relationships/hyperlink" Target="http://finkoms.ru/" TargetMode="External"/><Relationship Id="rId4" Type="http://schemas.openxmlformats.org/officeDocument/2006/relationships/hyperlink" Target="http://adm-komsomolsk.ru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finkoms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1470025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ru-RU" sz="43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204864"/>
            <a:ext cx="5040560" cy="4464496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chemeClr val="bg2"/>
                </a:solidFill>
              </a:rPr>
              <a:t>К решению </a:t>
            </a:r>
            <a:r>
              <a:rPr lang="ru-RU" sz="2600" b="1" dirty="0" smtClean="0">
                <a:solidFill>
                  <a:schemeClr val="bg2"/>
                </a:solidFill>
              </a:rPr>
              <a:t>Совета Комсомольского городского поселения</a:t>
            </a:r>
            <a:endParaRPr lang="ru-RU" sz="2600" b="1" dirty="0">
              <a:solidFill>
                <a:schemeClr val="bg2"/>
              </a:solidFill>
            </a:endParaRPr>
          </a:p>
          <a:p>
            <a:r>
              <a:rPr lang="ru-RU" sz="2600" b="1" dirty="0">
                <a:solidFill>
                  <a:schemeClr val="bg2"/>
                </a:solidFill>
              </a:rPr>
              <a:t>«</a:t>
            </a:r>
            <a:r>
              <a:rPr lang="ru-RU" sz="2600" b="1" dirty="0" smtClean="0">
                <a:solidFill>
                  <a:schemeClr val="bg2"/>
                </a:solidFill>
              </a:rPr>
              <a:t>Об исполнении бюджета Комсомольского городского поселения за </a:t>
            </a:r>
            <a:r>
              <a:rPr lang="ru-RU" sz="2600" b="1" u="sng" dirty="0" smtClean="0">
                <a:solidFill>
                  <a:schemeClr val="bg2"/>
                </a:solidFill>
              </a:rPr>
              <a:t>2022</a:t>
            </a:r>
            <a:r>
              <a:rPr lang="ru-RU" sz="2600" b="1" dirty="0" smtClean="0">
                <a:solidFill>
                  <a:schemeClr val="bg2"/>
                </a:solidFill>
              </a:rPr>
              <a:t> год»</a:t>
            </a:r>
            <a:endParaRPr lang="ru-RU" sz="2600" b="1" dirty="0">
              <a:solidFill>
                <a:schemeClr val="bg2"/>
              </a:solidFill>
            </a:endParaRPr>
          </a:p>
          <a:p>
            <a:endParaRPr lang="ru-RU" dirty="0"/>
          </a:p>
          <a:p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Финансовое управление Администрации Комсомольского муниципального района</a:t>
            </a:r>
            <a:endParaRPr lang="ru-RU" sz="21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100" b="1" dirty="0" smtClean="0">
                <a:solidFill>
                  <a:schemeClr val="tx2">
                    <a:lumMod val="50000"/>
                  </a:schemeClr>
                </a:solidFill>
              </a:rPr>
              <a:t>mail@finkoms.ivanovo.ru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100" b="1" dirty="0">
                <a:solidFill>
                  <a:schemeClr val="tx2">
                    <a:lumMod val="50000"/>
                  </a:schemeClr>
                </a:solidFill>
              </a:rPr>
              <a:t>тел.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8(49352</a:t>
            </a:r>
            <a:r>
              <a:rPr lang="en-US" sz="21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42361</a:t>
            </a:r>
            <a:endParaRPr lang="ru-RU" sz="21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155150,Ивановская </a:t>
            </a:r>
            <a:r>
              <a:rPr lang="ru-RU" sz="2100" b="1" dirty="0">
                <a:solidFill>
                  <a:schemeClr val="tx2">
                    <a:lumMod val="50000"/>
                  </a:schemeClr>
                </a:solidFill>
              </a:rPr>
              <a:t>область, </a:t>
            </a:r>
            <a:r>
              <a:rPr lang="ru-RU" sz="2100" b="1" dirty="0" smtClean="0">
                <a:solidFill>
                  <a:schemeClr val="tx2">
                    <a:lumMod val="50000"/>
                  </a:schemeClr>
                </a:solidFill>
              </a:rPr>
              <a:t>г.Комсомольск, ул.50 лет ВЛКСМ, д.2</a:t>
            </a:r>
            <a:endParaRPr lang="ru-RU" sz="21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V:\Нерушева Е.А\220305_900.jpg"/>
          <p:cNvPicPr>
            <a:picLocks noChangeAspect="1" noChangeArrowheads="1"/>
          </p:cNvPicPr>
          <p:nvPr/>
        </p:nvPicPr>
        <p:blipFill>
          <a:blip r:embed="rId3" cstate="print"/>
          <a:srcRect r="40420"/>
          <a:stretch>
            <a:fillRect/>
          </a:stretch>
        </p:blipFill>
        <p:spPr bwMode="auto">
          <a:xfrm>
            <a:off x="251520" y="2060848"/>
            <a:ext cx="3816424" cy="4355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2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922114"/>
          </a:xfrm>
        </p:spPr>
        <p:txBody>
          <a:bodyPr>
            <a:noAutofit/>
          </a:bodyPr>
          <a:lstStyle/>
          <a:p>
            <a:r>
              <a:rPr lang="ru-RU" sz="28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Исполнение бюджета </a:t>
            </a:r>
            <a:r>
              <a:rPr lang="ru-RU" sz="28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Комсомольского городского поселения </a:t>
            </a:r>
            <a:r>
              <a:rPr lang="ru-RU" sz="28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за </a:t>
            </a:r>
            <a:r>
              <a:rPr lang="ru-RU" sz="28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2022 </a:t>
            </a:r>
            <a:r>
              <a:rPr lang="ru-RU" sz="28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0482923"/>
              </p:ext>
            </p:extLst>
          </p:nvPr>
        </p:nvGraphicFramePr>
        <p:xfrm>
          <a:off x="1416134" y="1268760"/>
          <a:ext cx="6264697" cy="17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5752"/>
                <a:gridCol w="1211302"/>
                <a:gridCol w="1503527"/>
                <a:gridCol w="1754116"/>
              </a:tblGrid>
              <a:tr h="57606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Плановое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Фактическое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% исполнения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Доходы,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102 264,4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99 670,7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Расходы,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97 734,0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86  246,0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88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4" descr="C:\Users\User\Desktop\фото\1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49679"/>
            <a:ext cx="2402383" cy="15991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/>
        </p:nvGraphicFramePr>
        <p:xfrm>
          <a:off x="323528" y="3356992"/>
          <a:ext cx="59766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7560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2492897"/>
          <a:ext cx="8352928" cy="864096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Calibri"/>
                          <a:ea typeface="Calibri"/>
                          <a:cs typeface="Times New Roman"/>
                        </a:rPr>
                        <a:t>МУНИЦИПАЛЬНЫЙ ДОЛГ КОМСОМОЛЬСКОГО </a:t>
                      </a:r>
                      <a:r>
                        <a:rPr lang="ru-RU" sz="1600" b="1" cap="all" dirty="0" smtClean="0">
                          <a:latin typeface="Calibri"/>
                          <a:ea typeface="Calibri"/>
                          <a:cs typeface="Times New Roman"/>
                        </a:rPr>
                        <a:t>ГОРОДСКОГО ПОСЕЛЕНИЯ </a:t>
                      </a:r>
                      <a:r>
                        <a:rPr lang="ru-RU" sz="1600" b="1" cap="all" dirty="0">
                          <a:latin typeface="Calibri"/>
                          <a:ea typeface="Calibri"/>
                          <a:cs typeface="Times New Roman"/>
                        </a:rPr>
                        <a:t>– ОБЯЗАТЕЛЬСТВА ПО ВОЗВРАТУ ВЗЯТЫХ В ДОЛГ ДЕНЕЖНЫХ СРЕДСТВ И ПО ПРЕДОСТАВЛЕННЫМ МУНИЦИПАЛЬНЫМ ГАРАНТИЯМ -  </a:t>
                      </a:r>
                      <a:r>
                        <a:rPr lang="ru-RU" sz="1600" b="1" cap="all" baseline="0" dirty="0" smtClean="0">
                          <a:latin typeface="Calibri"/>
                          <a:ea typeface="Calibri"/>
                          <a:cs typeface="Times New Roman"/>
                        </a:rPr>
                        <a:t>0,00 руб.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7" marR="56007" marT="0" marB="0">
                    <a:lnL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27784" y="836712"/>
          <a:ext cx="6264696" cy="5779549"/>
        </p:xfrm>
        <a:graphic>
          <a:graphicData uri="http://schemas.openxmlformats.org/drawingml/2006/table">
            <a:tbl>
              <a:tblPr/>
              <a:tblGrid>
                <a:gridCol w="3416409"/>
                <a:gridCol w="124050"/>
                <a:gridCol w="2724237"/>
              </a:tblGrid>
              <a:tr h="1536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Times New Roman"/>
                          <a:ea typeface="Calibri"/>
                          <a:cs typeface="Times New Roman"/>
                        </a:rPr>
                        <a:t>ЦЕЛИ ЗАИМСТВОВАНИЙ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ФИНАНСИРОВАНИЕ ДЕФИЦИТА БЮДЖЕТА КОМСОМОЛЬСКОГО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 – </a:t>
                      </a:r>
                      <a:r>
                        <a:rPr lang="ru-RU" sz="1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0,00 руб.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ПОГАШЕНИЕ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ДОЛГОВЫХ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ОБЯЗАТЕЛЬСТВ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 0,00</a:t>
                      </a:r>
                      <a:r>
                        <a:rPr lang="ru-RU" sz="1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руб.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Times New Roman"/>
                          <a:ea typeface="Calibri"/>
                          <a:cs typeface="Times New Roman"/>
                        </a:rPr>
                        <a:t>СПОСОБЫ ЗАИМСТВОВАНИЙ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ПРИВЛЕЧЕНИЕ КРЕДИТОВ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БАНКОВ       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 0,00 руб.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-КРЕДИТЫ ИЗ ОБЛАСТНОГО БЮДЖЕТА –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0,00 руб.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-КРЕДИТЫ ИЗ БЮДЖЕТА</a:t>
                      </a:r>
                      <a:r>
                        <a:rPr lang="ru-RU" sz="1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- 0,00 руб.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996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12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Предельные объемы муниципального долга Комсомольского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 регулируются </a:t>
                      </a: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Бюджетным кодексом Российской Федерации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Муниципальный долг не должен превышать собственные доходы бюджета КОМСОМОЛЬСКОГО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Расходы на обслуживание муниципального долга (уплата процентов по займам) не может превышать 15% расходов бюджета за исключением субвенций из областного бюджета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ОБЪЁМ МУНИЦИПАЛЬНОГО ДОЛГА КОМСОМОЛЬСКОГО ГОРОДСКОГО ПОСЕЛЕНИЯ НА 01.01.2023 СОСТАВИЛ 0,00 РУБ. И НЕ ПРЕВЫСИЛ ОГРАНИЧЕНИЙ, ПРЕДУСМОТРЕННЫХ БЮДЖЕТНЫМ КОДЕКСОМ РФ.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 anchor="ctr">
                    <a:lnL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73" name="Рисунок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2333625" cy="1751013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103257"/>
            <a:ext cx="87746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МУНИЦИПАЛЬНЫЙ ДОЛГ КОМСОМОЛЬСКОГО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ГОРОДСКОГО ПОСЕЛЕНИЯ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2022 г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576064"/>
          </a:xfrm>
        </p:spPr>
        <p:txBody>
          <a:bodyPr>
            <a:noAutofit/>
          </a:bodyPr>
          <a:lstStyle/>
          <a:p>
            <a:r>
              <a:rPr lang="ru-RU" sz="2500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Доходы бюджета </a:t>
            </a:r>
            <a:r>
              <a:rPr lang="ru-RU" sz="2500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Комсомольского городского поселения</a:t>
            </a:r>
            <a:endParaRPr lang="ru-RU" sz="2500" i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052736"/>
            <a:ext cx="2520280" cy="864096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25313" y="1052736"/>
            <a:ext cx="2520280" cy="864096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Неналоговые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1052736"/>
            <a:ext cx="2520280" cy="864096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Безвозмездные поступления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167" y="1976792"/>
            <a:ext cx="2525819" cy="102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212976"/>
            <a:ext cx="2525819" cy="6480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имущество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077072"/>
            <a:ext cx="2525819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Акцизы по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подакцизным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товарам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95536" y="5301208"/>
            <a:ext cx="2525819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2002090"/>
            <a:ext cx="2880320" cy="634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сдачи имущества, находящегося 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2708921"/>
            <a:ext cx="288032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продажи земельных участков, находящихся 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29000"/>
            <a:ext cx="2865810" cy="5040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134682" y="2002090"/>
            <a:ext cx="2851300" cy="8387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Российской Федерации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34682" y="3027895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Бюджетам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бюджетной системы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(межбюджетные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субсидии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34682" y="4139192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РФ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52428" y="5301208"/>
            <a:ext cx="2851300" cy="758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31840" y="4005064"/>
            <a:ext cx="2880320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3131840" y="4581128"/>
            <a:ext cx="2880320" cy="100811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реализации имущества, находящегося в муниципальной собственности (за исключением движимого имущества муниципальных унитарных предприятий, в т.ч. казенных)</a:t>
            </a:r>
            <a:endParaRPr lang="ru-RU" sz="1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03848" y="5805264"/>
            <a:ext cx="280831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поступления от денежных взысканий (штрафов) и иных сумм в возмещение ущерба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pbs.twimg.com/media/D62UsBcW4AItys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373216"/>
            <a:ext cx="1154683" cy="691655"/>
          </a:xfrm>
          <a:prstGeom prst="rect">
            <a:avLst/>
          </a:prstGeom>
          <a:noFill/>
        </p:spPr>
      </p:pic>
      <p:sp>
        <p:nvSpPr>
          <p:cNvPr id="44036" name="AutoShape 4" descr="https://estatesale.com.ua/wp-content/uploads/2017/04/wpid-1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estatesale.com.ua/wp-content/uploads/2017/04/wpid-1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0" name="Picture 8" descr="https://znaj.ua/images/2016/07/28/524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212976"/>
            <a:ext cx="864096" cy="576064"/>
          </a:xfrm>
          <a:prstGeom prst="rect">
            <a:avLst/>
          </a:prstGeom>
          <a:noFill/>
        </p:spPr>
      </p:pic>
      <p:pic>
        <p:nvPicPr>
          <p:cNvPr id="44042" name="Picture 10" descr="https://www.2do2go.ru/uploads/30fbacc2ac7305d8bca300b61a88211f_w875_h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060848"/>
            <a:ext cx="1368152" cy="938161"/>
          </a:xfrm>
          <a:prstGeom prst="rect">
            <a:avLst/>
          </a:prstGeom>
          <a:noFill/>
        </p:spPr>
      </p:pic>
      <p:pic>
        <p:nvPicPr>
          <p:cNvPr id="44044" name="Picture 12" descr="https://st.joinsport.io/news/1007650/5bf2572a779ee_910x6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068960"/>
            <a:ext cx="1224136" cy="889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66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467544" y="116632"/>
          <a:ext cx="8305800" cy="49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9" y="692690"/>
          <a:ext cx="8424935" cy="5901468"/>
        </p:xfrm>
        <a:graphic>
          <a:graphicData uri="http://schemas.openxmlformats.org/drawingml/2006/table">
            <a:tbl>
              <a:tblPr/>
              <a:tblGrid>
                <a:gridCol w="2952327"/>
                <a:gridCol w="864096"/>
                <a:gridCol w="792088"/>
                <a:gridCol w="864096"/>
                <a:gridCol w="792088"/>
                <a:gridCol w="648072"/>
                <a:gridCol w="576064"/>
                <a:gridCol w="936104"/>
              </a:tblGrid>
              <a:tr h="1908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2789" marR="2789" marT="2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КБК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2022 год, руб.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фактических значений показателей доходов от их первоначально утвержденных  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74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2022 год (Решение №82 от 09.12.2021 в первоначальной редакции), руб.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2022 год (Решение №82 от 09.12.2021 в редакции от 29.12.2022 №144), руб.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 первоначальному плану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9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789" marR="2789" marT="27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2789" marR="2789" marT="2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10000000000000000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47 049 180,00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61 511 153,21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62 813 440,89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133,5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102,1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15 764 260,89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2789" marR="2789" marT="2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10102000010000110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39 491 900,00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51 666 336,53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53 179 517,38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134,7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102,9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13 687 617,38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2789" marR="2789" marT="2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10302000010000110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1 182 880,00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1 373 897,28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1 364 967,49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115,4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99,4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182 087,49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2789" marR="2789" marT="27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10503000000000100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5 000,00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  2 640,00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-52,8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-52,8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-7 640,00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98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10601000000000100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1 400 000,00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1 616 140,04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1 637 045,77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116,9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101,3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237 045,77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98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10606000000000100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2 188 600,00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2 878 864,47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2 766 795,44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126,4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96,1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578 195,44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50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сдачи в аренду имущества, находящегося в государственной и муниципальной собственности </a:t>
                      </a:r>
                    </a:p>
                  </a:txBody>
                  <a:tcPr marL="2789" marR="2789" marT="2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11105000000000120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2 442 800,00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2 453 152,59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2 346 760,31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96,1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95,7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-96 039,69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11109000000000100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328 000,00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384 725,03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387 957,24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118,3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100,8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59 957,24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(работ)</a:t>
                      </a:r>
                    </a:p>
                  </a:txBody>
                  <a:tcPr marL="2789" marR="2789" marT="2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11301000000000130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7 600,00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7 600,00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76,0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100,0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-2 400,00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2789" marR="2789" marT="2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11402000000000000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538 060,00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538 060,00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-  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538 060,00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2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</a:p>
                  </a:txBody>
                  <a:tcPr marL="2789" marR="2789" marT="2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11406000000000430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115 885,78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115 885,77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100,0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115 885,77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муниципальным контрактом, заключенным муниципальным органом, казенным учреждением городского поселения</a:t>
                      </a:r>
                    </a:p>
                  </a:txBody>
                  <a:tcPr marL="2789" marR="2789" marT="27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11607000000000140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7 749,91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7 749,91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100,0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7 749,91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98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Платежи, уплачиваемые в целях возмещения вреда</a:t>
                      </a:r>
                    </a:p>
                  </a:txBody>
                  <a:tcPr marL="2789" marR="2789" marT="278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11611000010000140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188 600,38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188 600,38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100,0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188 600,38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12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Инициативные платежи</a:t>
                      </a:r>
                    </a:p>
                  </a:txBody>
                  <a:tcPr marL="2789" marR="2789" marT="2789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11715000000000150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275 141,20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275 141,20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100,0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275 141,20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2789" marR="2789" marT="2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20000000000000000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15 322 767,73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40 753 260,84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36 857 235,43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240,5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90,4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21 534 467,70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2789" marR="2789" marT="2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20210000000000150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9 000 344,16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11 090 598,36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11 090 598,36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123,2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100,0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2 090 254,20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50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2789" marR="2789" marT="2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20220000000000150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6 322 423,57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27 662 662,48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23 870 681,84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377,6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86,3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17 548 258,27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2789" marR="2789" marT="2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20230000000000150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-  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2789" marR="2789" marT="2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20240000000000150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2 000 000,00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2 000 000,00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100,0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2 000 000,00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негосударственных организаций</a:t>
                      </a:r>
                    </a:p>
                  </a:txBody>
                  <a:tcPr marL="2789" marR="2789" marT="2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20400000000000150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-  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 прошлых лет</a:t>
                      </a:r>
                    </a:p>
                  </a:txBody>
                  <a:tcPr marL="2789" marR="2789" marT="2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21960000000000150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  104 044,77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-  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-104 044,77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бюджета - Всего</a:t>
                      </a:r>
                    </a:p>
                  </a:txBody>
                  <a:tcPr marL="2789" marR="2789" marT="27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85000000000000000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62 371 947,73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264 414,05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99 670 676,32</a:t>
                      </a:r>
                    </a:p>
                  </a:txBody>
                  <a:tcPr marL="2789" marR="2789" marT="2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159,8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97,5 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37 298 728,59</a:t>
                      </a:r>
                    </a:p>
                  </a:txBody>
                  <a:tcPr marL="2789" marR="2789" marT="2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43204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Структура налоговых доходов в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2021-2022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гг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млн.руб.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7504" y="620688"/>
          <a:ext cx="885698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817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7200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неналоговых доходов в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2021-2022 гг.,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млн.руб.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67544" y="692696"/>
          <a:ext cx="835292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6688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Структура безвозмездных поступлений в бюджет </a:t>
            </a:r>
            <a:r>
              <a:rPr lang="ru-RU" sz="2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КГП </a:t>
            </a:r>
            <a:r>
              <a:rPr lang="ru-RU" sz="2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2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2021-2022 гг.</a:t>
            </a:r>
            <a:br>
              <a:rPr lang="ru-RU" sz="2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</a:br>
            <a:endParaRPr lang="ru-RU" sz="2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33509959"/>
              </p:ext>
            </p:extLst>
          </p:nvPr>
        </p:nvGraphicFramePr>
        <p:xfrm>
          <a:off x="4644008" y="1124744"/>
          <a:ext cx="4499992" cy="204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" y="764704"/>
          <a:ext cx="914399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2218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Расходы бюджета </a:t>
            </a: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Комсомольского городского поселения</a:t>
            </a: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pic>
        <p:nvPicPr>
          <p:cNvPr id="23553" name="Рисунок 32" descr="slide23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19" y="5589240"/>
            <a:ext cx="1985675" cy="1080120"/>
          </a:xfrm>
          <a:prstGeom prst="rect">
            <a:avLst/>
          </a:prstGeom>
          <a:noFill/>
        </p:spPr>
      </p:pic>
      <p:pic>
        <p:nvPicPr>
          <p:cNvPr id="23562" name="Рисунок 2" descr="6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3" y="2708920"/>
            <a:ext cx="1939225" cy="1224136"/>
          </a:xfrm>
          <a:prstGeom prst="rect">
            <a:avLst/>
          </a:prstGeom>
          <a:noFill/>
        </p:spPr>
      </p:pic>
      <p:pic>
        <p:nvPicPr>
          <p:cNvPr id="23556" name="Рисунок 9" descr="2769890274_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797152"/>
            <a:ext cx="1656184" cy="1301024"/>
          </a:xfrm>
          <a:prstGeom prst="rect">
            <a:avLst/>
          </a:prstGeom>
          <a:noFill/>
        </p:spPr>
      </p:pic>
      <p:pic>
        <p:nvPicPr>
          <p:cNvPr id="23554" name="Рисунок 1" descr="9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717032"/>
            <a:ext cx="1504950" cy="857250"/>
          </a:xfrm>
          <a:prstGeom prst="rect">
            <a:avLst/>
          </a:prstGeom>
          <a:noFill/>
        </p:spPr>
      </p:pic>
      <p:pic>
        <p:nvPicPr>
          <p:cNvPr id="23560" name="Рисунок 10" descr="dace20fb37b63309b70fd901256ab28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9568" y="2708920"/>
            <a:ext cx="2081430" cy="1224136"/>
          </a:xfrm>
          <a:prstGeom prst="rect">
            <a:avLst/>
          </a:prstGeom>
          <a:noFill/>
        </p:spPr>
      </p:pic>
      <p:pic>
        <p:nvPicPr>
          <p:cNvPr id="23561" name="Рисунок 13" descr="0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628800"/>
            <a:ext cx="1961562" cy="1237357"/>
          </a:xfrm>
          <a:prstGeom prst="rect">
            <a:avLst/>
          </a:prstGeom>
          <a:noFill/>
        </p:spPr>
      </p:pic>
      <p:pic>
        <p:nvPicPr>
          <p:cNvPr id="23555" name="Рисунок 6" descr="203739-frederika_1400x10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2764" y="4941168"/>
            <a:ext cx="1820434" cy="1368152"/>
          </a:xfrm>
          <a:prstGeom prst="rect">
            <a:avLst/>
          </a:prstGeom>
          <a:noFill/>
        </p:spPr>
      </p:pic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4427984" y="2996952"/>
            <a:ext cx="504056" cy="624458"/>
          </a:xfrm>
          <a:prstGeom prst="upArrow">
            <a:avLst>
              <a:gd name="adj1" fmla="val 50000"/>
              <a:gd name="adj2" fmla="val 341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427984" y="4797152"/>
            <a:ext cx="491108" cy="666750"/>
          </a:xfrm>
          <a:prstGeom prst="downArrow">
            <a:avLst>
              <a:gd name="adj1" fmla="val 50000"/>
              <a:gd name="adj2" fmla="val 3977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5148064" y="2924944"/>
            <a:ext cx="704850" cy="6667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10800000">
            <a:off x="3275856" y="4725144"/>
            <a:ext cx="936104" cy="792088"/>
          </a:xfrm>
          <a:custGeom>
            <a:avLst/>
            <a:gdLst>
              <a:gd name="G0" fmla="+- 14383 0 0"/>
              <a:gd name="G1" fmla="+- 3529 0 0"/>
              <a:gd name="G2" fmla="+- 12158 0 3529"/>
              <a:gd name="G3" fmla="+- G2 0 3529"/>
              <a:gd name="G4" fmla="*/ G3 32768 32059"/>
              <a:gd name="G5" fmla="*/ G4 1 2"/>
              <a:gd name="G6" fmla="+- 21600 0 14383"/>
              <a:gd name="G7" fmla="*/ G6 3529 6079"/>
              <a:gd name="G8" fmla="+- G7 14383 0"/>
              <a:gd name="T0" fmla="*/ 14383 w 21600"/>
              <a:gd name="T1" fmla="*/ 0 h 21600"/>
              <a:gd name="T2" fmla="*/ 14383 w 21600"/>
              <a:gd name="T3" fmla="*/ 12158 h 21600"/>
              <a:gd name="T4" fmla="*/ 260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383" y="0"/>
                </a:lnTo>
                <a:lnTo>
                  <a:pt x="14383" y="3529"/>
                </a:lnTo>
                <a:lnTo>
                  <a:pt x="12427" y="3529"/>
                </a:lnTo>
                <a:cubicBezTo>
                  <a:pt x="5564" y="3529"/>
                  <a:pt x="0" y="7392"/>
                  <a:pt x="0" y="12158"/>
                </a:cubicBezTo>
                <a:lnTo>
                  <a:pt x="0" y="21600"/>
                </a:lnTo>
                <a:lnTo>
                  <a:pt x="5213" y="21600"/>
                </a:lnTo>
                <a:lnTo>
                  <a:pt x="5213" y="12158"/>
                </a:lnTo>
                <a:cubicBezTo>
                  <a:pt x="5213" y="10209"/>
                  <a:pt x="8443" y="8629"/>
                  <a:pt x="12427" y="8629"/>
                </a:cubicBezTo>
                <a:lnTo>
                  <a:pt x="14383" y="8629"/>
                </a:lnTo>
                <a:lnTo>
                  <a:pt x="14383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5400000">
            <a:off x="5273030" y="4744194"/>
            <a:ext cx="704850" cy="66675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 rot="16200000">
            <a:off x="3381201" y="2891606"/>
            <a:ext cx="714375" cy="78105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23528" y="544100"/>
            <a:ext cx="820891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1400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34871" y="1052736"/>
            <a:ext cx="407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 расходуются средства бюджета?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260648"/>
          <a:ext cx="874846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124742"/>
          <a:ext cx="8640960" cy="5663792"/>
        </p:xfrm>
        <a:graphic>
          <a:graphicData uri="http://schemas.openxmlformats.org/drawingml/2006/table">
            <a:tbl>
              <a:tblPr/>
              <a:tblGrid>
                <a:gridCol w="2704996"/>
                <a:gridCol w="651202"/>
                <a:gridCol w="1001852"/>
                <a:gridCol w="1001852"/>
                <a:gridCol w="1039418"/>
                <a:gridCol w="601111"/>
                <a:gridCol w="601111"/>
                <a:gridCol w="1039418"/>
              </a:tblGrid>
              <a:tr h="2287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089" marR="4089" marT="40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Раздел/ подраздел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2022 год, руб.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 фактических значений показателей доходов от первоначально утвержденных  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64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2022 год (Решение №82 от 09.12.2021 в первоначальной редакции), руб.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2022 год (Решение №82 от 09.12.2021 в редакции от 29.12.2022 №144), руб.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первоначальному плану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уточненному плану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89" marR="4089" marT="408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`0100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2 036 250,00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4 634 243,85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204 066,31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-1 832 183,7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8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`0113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2 036 250,00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4 634 243,85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204 066,31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-1 832 183,7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6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`0300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900 000,00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1 140 612,18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1 098 982,56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122,1%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96,4%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198 982,6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Гражданская оборона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`0309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800 000,00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-800 000,0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3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последствий чрезвычайных ситуаций природного и техногенного характера, пожарная безопасность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`0310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1 140 612,18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1 098 982,56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1099,0%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96,4%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998 982,6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8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`0400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7 871 254,80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27 343 469,89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23 165 557,02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294,3%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84,7%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15 294 302,2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8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 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`0405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42 000,29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42 000,00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42,0%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-58 000,0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`0409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7 471 254,80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27 037 937,14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22 929 328,06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306,9%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84,8%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15 458 073,3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6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`0412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300 000,00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263 532,46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194 228,96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64,7%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73,7%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-105 771,0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1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`0500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24 877 294,29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37 255 791,30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34 464 981,31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138,5%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92,5%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9 587 687,0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729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`0501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648 927,23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2 228 241,87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2 032 487,06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313,2%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91,2%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1 383 559,8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61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`0502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6 630 000,00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8 909 110,14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8 779 064,73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132,4%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2 149 064,7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06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`0503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17 598 367,06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23 766 914,29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21 301 904,52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121,0%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89,6%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3 703 537,5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21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`0505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2 351 525,00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2 351 525,00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2 351 525,0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0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`0700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529 300,00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489 692,97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489 692,97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92,5%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-39 607,0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1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`0707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529 300,00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489 692,97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489 692,97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92,5%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-39 607,0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`0800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26 065 800,00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26 819 893,71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26 776 600,44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102,7%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710 800,4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`0801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23 523 400,00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24 135 709,03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24 092 415,76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102,4%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569 015,8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21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`0804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2 542 400,00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2 684 184,68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2 684 184,68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105,6%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141 784,7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`1000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42 248,64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42 248,64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38 119,12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90,2%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90,2%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-4 129,5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8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`1001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42 248,64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42 248,64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38 119,12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90,2%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90,2%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-4 129,5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50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4089" marR="4089" marT="40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`1100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49 800,00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-41 800,0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50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4089" marR="4089" marT="40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`1101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49 800,00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8 000,00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-41 800,0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089" marR="4089" marT="40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62 371 947,73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97 733 952,54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86 245 999,73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138,3%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88,2%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23 874 052,0</a:t>
                      </a:r>
                    </a:p>
                  </a:txBody>
                  <a:tcPr marL="4089" marR="4089" marT="4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025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7809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Структура расходов бюджета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района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отраслям за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2022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год,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тыс.руб.</a:t>
            </a:r>
            <a:endParaRPr lang="ru-RU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39552" y="980728"/>
          <a:ext cx="842493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6872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351838" cy="7921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Что такое бюджет для граждан?</a:t>
            </a:r>
            <a:endParaRPr lang="ru-RU" sz="4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980728"/>
            <a:ext cx="6048672" cy="596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dirty="0">
                <a:latin typeface="Trebuchet MS" pitchFamily="34" charset="0"/>
              </a:rPr>
              <a:t>Уважаемые  жители </a:t>
            </a:r>
            <a:r>
              <a:rPr lang="ru-RU" sz="1600" b="1" dirty="0" smtClean="0">
                <a:latin typeface="Trebuchet MS" pitchFamily="34" charset="0"/>
              </a:rPr>
              <a:t>г. Комсомольск и Комсомольского района! </a:t>
            </a:r>
            <a:r>
              <a:rPr lang="ru-RU" sz="1600" dirty="0" smtClean="0">
                <a:latin typeface="Trebuchet MS" pitchFamily="34" charset="0"/>
              </a:rPr>
              <a:t>         </a:t>
            </a:r>
            <a:endParaRPr lang="ru-RU" sz="1600" dirty="0">
              <a:latin typeface="Trebuchet MS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Сегодня большое внимание уделяется теме информационной открытости, и прежде всего в сфере бюджетной политики. Эффективное использование бюджетных средств на благо </a:t>
            </a:r>
            <a:r>
              <a:rPr lang="ru-RU" sz="1500" dirty="0" smtClean="0">
                <a:latin typeface="Trebuchet MS" pitchFamily="34" charset="0"/>
              </a:rPr>
              <a:t>города и района</a:t>
            </a:r>
            <a:r>
              <a:rPr lang="ru-RU" sz="1500" dirty="0">
                <a:latin typeface="Trebuchet MS" pitchFamily="34" charset="0"/>
              </a:rPr>
              <a:t>, с учетом приоритетов, определяемых жителями,  недопустимость коррупции - важнейшие задачи, которые необходимо решать, объединяя усилия.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«Бюджет для граждан»</a:t>
            </a:r>
            <a:r>
              <a:rPr lang="en-US" sz="1500" dirty="0">
                <a:latin typeface="Trebuchet MS" pitchFamily="34" charset="0"/>
              </a:rPr>
              <a:t> </a:t>
            </a:r>
            <a:r>
              <a:rPr lang="ru-RU" sz="1500" dirty="0">
                <a:latin typeface="Trebuchet MS" pitchFamily="34" charset="0"/>
              </a:rPr>
              <a:t>познакомит вас с основными целями, задачами и приоритетными направлениями бюджетной политики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основными условиями формирования бюджета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источниками доходов и обоснованиями расходов бюджета.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 Эта информация позволит каждому жителю самостоятельно разобраться, каким образом расходуются бюджетные средства, какие задачи решаются при помощи этих средств, и как бюджетная политика влияет на развитие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на улучшение качества жизни населения.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Уже сегодня информация о всех стадиях бюджетного процесса, о плановых показателях бюджета </a:t>
            </a:r>
            <a:r>
              <a:rPr lang="ru-RU" sz="1500" dirty="0" smtClean="0">
                <a:latin typeface="Trebuchet MS" pitchFamily="34" charset="0"/>
              </a:rPr>
              <a:t>городского поселения  </a:t>
            </a:r>
            <a:r>
              <a:rPr lang="ru-RU" sz="1500" dirty="0">
                <a:latin typeface="Trebuchet MS" pitchFamily="34" charset="0"/>
              </a:rPr>
              <a:t>и его исполнении доступна для всех заинтересованных пользователей и размещается на официальном сайте </a:t>
            </a:r>
            <a:r>
              <a:rPr lang="ru-RU" sz="1500" dirty="0" smtClean="0">
                <a:latin typeface="Trebuchet MS" pitchFamily="34" charset="0"/>
              </a:rPr>
              <a:t>финансового управления Администрации Комсомольского муниципального района.</a:t>
            </a:r>
            <a:endParaRPr lang="ru-RU" sz="1500" dirty="0">
              <a:latin typeface="Trebuchet MS" pitchFamily="34" charset="0"/>
            </a:endParaRPr>
          </a:p>
        </p:txBody>
      </p:sp>
      <p:pic>
        <p:nvPicPr>
          <p:cNvPr id="6" name="Рисунок 5" descr="5ca44c65b1b7ebfac6d96acb77a4ad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2544819" cy="2141041"/>
          </a:xfrm>
          <a:prstGeom prst="rect">
            <a:avLst/>
          </a:prstGeom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03389"/>
            <a:ext cx="2592287" cy="2311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38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12968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Комсомольского городского поселения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 главным распорядителям бюджетных средств,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тыс.руб.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3345455"/>
              </p:ext>
            </p:extLst>
          </p:nvPr>
        </p:nvGraphicFramePr>
        <p:xfrm>
          <a:off x="323528" y="1844824"/>
          <a:ext cx="8424937" cy="2708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8402"/>
                <a:gridCol w="1249481"/>
                <a:gridCol w="1745850"/>
                <a:gridCol w="1317946"/>
                <a:gridCol w="1253258"/>
              </a:tblGrid>
              <a:tr h="282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0718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управление Администрации Комсомольского муниципального района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24 443,9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27 957,4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27 914,1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Комсомольского муниципального  района Ивановской области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197 794,4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69 776,6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58 331,9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222 238,4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97 734,0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86 246,0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563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КГП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по главным распорядителям бюджетных средств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за 2022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год ,%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39552" y="1340768"/>
          <a:ext cx="7848872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103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08712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Бюджет Комсомольского городского поселения по расходам формируется и исполняется по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программам</a:t>
            </a:r>
            <a:r>
              <a:rPr lang="ru-RU" sz="1600" dirty="0" smtClean="0">
                <a:solidFill>
                  <a:schemeClr val="tx1"/>
                </a:solidFill>
              </a:rPr>
              <a:t> в соответствии с Бюджетным кодексом Российской Федерации.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264" y="1757075"/>
            <a:ext cx="6336704" cy="1704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увязанный по ресурсам, </a:t>
            </a:r>
            <a:r>
              <a:rPr lang="ru-RU" sz="1600" dirty="0" smtClean="0">
                <a:solidFill>
                  <a:schemeClr val="tx1"/>
                </a:solidFill>
              </a:rPr>
              <a:t>исполнителям </a:t>
            </a:r>
            <a:r>
              <a:rPr lang="ru-RU" sz="1600" dirty="0">
                <a:solidFill>
                  <a:schemeClr val="tx1"/>
                </a:solidFill>
              </a:rPr>
              <a:t>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</a:t>
            </a:r>
            <a:r>
              <a:rPr lang="ru-RU" sz="1600" dirty="0" smtClean="0">
                <a:solidFill>
                  <a:schemeClr val="tx1"/>
                </a:solidFill>
              </a:rPr>
              <a:t>Комсомольского городского поселения.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64" y="3933056"/>
            <a:ext cx="3330616" cy="2575136"/>
          </a:xfrm>
          <a:prstGeom prst="rect">
            <a:avLst/>
          </a:prstGeom>
          <a:solidFill>
            <a:srgbClr val="BBE5C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Является </a:t>
            </a:r>
            <a:r>
              <a:rPr lang="ru-RU" sz="1600" u="sng" dirty="0" smtClean="0">
                <a:solidFill>
                  <a:schemeClr val="tx1"/>
                </a:solidFill>
              </a:rPr>
              <a:t>главным </a:t>
            </a:r>
            <a:r>
              <a:rPr lang="ru-RU" sz="1600" u="sng" dirty="0">
                <a:solidFill>
                  <a:schemeClr val="tx1"/>
                </a:solidFill>
              </a:rPr>
              <a:t>инструментом</a:t>
            </a:r>
            <a:r>
              <a:rPr lang="ru-RU" sz="1600" dirty="0">
                <a:solidFill>
                  <a:schemeClr val="tx1"/>
                </a:solidFill>
              </a:rPr>
              <a:t>, который должен обеспечить повышение результативности и эффективности бюджетных расходов, ориентированности на достижение целей муниципальной  </a:t>
            </a:r>
            <a:r>
              <a:rPr lang="ru-RU" sz="1600" dirty="0" smtClean="0">
                <a:solidFill>
                  <a:schemeClr val="tx1"/>
                </a:solidFill>
              </a:rPr>
              <a:t>политики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187624" y="3407889"/>
            <a:ext cx="216024" cy="52516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esktop\2017-2019\Бюджет для граждан\1309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04450" cy="24924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3753608" y="4221088"/>
            <a:ext cx="522648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endParaRPr lang="ru-RU" altLang="ru-RU" b="1" u="sng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900igr.net/up/datas/143070/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3506502"/>
            <a:ext cx="4320479" cy="299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94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45624" cy="70609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КГП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муниципальным программам в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2021-2022 годах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052736"/>
          <a:ext cx="8568951" cy="5273971"/>
        </p:xfrm>
        <a:graphic>
          <a:graphicData uri="http://schemas.openxmlformats.org/drawingml/2006/table">
            <a:tbl>
              <a:tblPr/>
              <a:tblGrid>
                <a:gridCol w="3463409"/>
                <a:gridCol w="945470"/>
                <a:gridCol w="826043"/>
                <a:gridCol w="826043"/>
                <a:gridCol w="816090"/>
                <a:gridCol w="845948"/>
                <a:gridCol w="845948"/>
              </a:tblGrid>
              <a:tr h="1631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4303" marR="4303" marT="43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 целевой статьи расходов областного бюджета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 2022 год, руб.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3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2022 год (Решение №82 от 09.12.2021 в первоначальной редакции), руб.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2022 год (Решение №82 от 09.12.2021 в редакции от 29.12.2022 №144), руб.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 первоначальному плану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99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303" marR="4303" marT="43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303" marR="4303" marT="4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57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современной городской среды на территории Комсомольского городского поселения на 2018-2024 годы"</a:t>
                      </a:r>
                    </a:p>
                  </a:txBody>
                  <a:tcPr marL="4303" marR="4303" marT="43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01 0 00 00000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7 355 611,34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7 276 977,42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98,9%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29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и осуществление первичных мер пожарной безопасности, мероприятия по предупреждению и ликвидации последствий чрезвычайных ситуаций, природного и техногенного характера в границах населенных пунктов Комсомольского городского поселения"</a:t>
                      </a:r>
                    </a:p>
                  </a:txBody>
                  <a:tcPr marL="4303" marR="4303" marT="43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02 0 00 00000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100 000,00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160 853,89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152 520,52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152,5%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94,8%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301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"Дорожная деятельность в отношении автомобильных дорог общего пользования Комсомольского городского поселения"</a:t>
                      </a:r>
                    </a:p>
                  </a:txBody>
                  <a:tcPr marL="4303" marR="4303" marT="43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03 0 00 00000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7 471 254,80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27 037 937,14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22 929 328,06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306,9%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84,8%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21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населения объектами инженерной инфраструктуры и услугами жилищно-коммунального хозяйства Комсомольского городского поселения"</a:t>
                      </a:r>
                    </a:p>
                  </a:txBody>
                  <a:tcPr marL="4303" marR="4303" marT="43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04 0 00 00000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7 258 927,23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10 993 275,08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10 678 814,86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147,1%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97,1%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"Благоустройство муниципального образования "Комсомольское городское поселение Комсомольского муниципального района Ивановской области"</a:t>
                      </a:r>
                    </a:p>
                  </a:txBody>
                  <a:tcPr marL="4303" marR="4303" marT="43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05 0 00 00000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17 152 067,06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18 123 027,95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15 736 652,10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91,7%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86,8%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"Культура  Комсомольского городского поселения Комсомольского муниципального района"</a:t>
                      </a:r>
                    </a:p>
                  </a:txBody>
                  <a:tcPr marL="4303" marR="4303" marT="43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06 0 00 00000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26 644 900,00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27 317 586,68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27 274 293,41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102,4%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99,8%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35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4303" marR="4303" marT="43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58 627 149,09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90 988 292,08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84 048 586,37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143,4%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92,4%</a:t>
                      </a:r>
                    </a:p>
                  </a:txBody>
                  <a:tcPr marL="4303" marR="4303" marT="4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645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340768"/>
            <a:ext cx="8279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Большая часть программных расходов приходится на муниципальную программу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Культура  Комсомольского городского поселения Комсомольского муниципального района» </a:t>
            </a:r>
            <a:r>
              <a:rPr lang="ru-RU" b="1" dirty="0" smtClean="0"/>
              <a:t>(32,5%).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13664"/>
            <a:ext cx="2970980" cy="1559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348" y="2204864"/>
            <a:ext cx="883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Соотношение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муниципальных программ в общем объеме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расходов бюджета КГП за 2022 год, тыс.руб.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1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В </a:t>
            </a:r>
            <a:r>
              <a:rPr lang="ru-RU" sz="1600" b="1" u="sng" dirty="0" smtClean="0"/>
              <a:t>2022</a:t>
            </a:r>
            <a:r>
              <a:rPr lang="ru-RU" sz="1600" dirty="0" smtClean="0"/>
              <a:t> </a:t>
            </a:r>
            <a:r>
              <a:rPr lang="ru-RU" sz="1600" dirty="0"/>
              <a:t>году </a:t>
            </a:r>
            <a:r>
              <a:rPr lang="ru-RU" sz="1600" b="1" dirty="0"/>
              <a:t>расходы</a:t>
            </a:r>
            <a:r>
              <a:rPr lang="ru-RU" sz="1600" dirty="0"/>
              <a:t> бюджета </a:t>
            </a:r>
            <a:r>
              <a:rPr lang="ru-RU" sz="1600" dirty="0" smtClean="0"/>
              <a:t>Комсомольского городского поселения составили </a:t>
            </a:r>
            <a:r>
              <a:rPr lang="ru-RU" sz="1600" b="1" u="sng" dirty="0" smtClean="0"/>
              <a:t>86 246,0 тыс.руб.</a:t>
            </a:r>
            <a:r>
              <a:rPr lang="ru-RU" sz="1600" u="sng" dirty="0" smtClean="0"/>
              <a:t>, </a:t>
            </a:r>
            <a:r>
              <a:rPr lang="ru-RU" sz="1600" dirty="0"/>
              <a:t>в том числе на реализацию муниципальных программ </a:t>
            </a:r>
            <a:r>
              <a:rPr lang="ru-RU" sz="1600" dirty="0" smtClean="0"/>
              <a:t>               </a:t>
            </a:r>
            <a:r>
              <a:rPr lang="ru-RU" sz="1600" b="1" u="sng" dirty="0" smtClean="0"/>
              <a:t>84 048,6 тыс.руб</a:t>
            </a:r>
            <a:r>
              <a:rPr lang="ru-RU" sz="1600" dirty="0"/>
              <a:t>. Таким образом доля программных расходов составила </a:t>
            </a:r>
            <a:r>
              <a:rPr lang="ru-RU" sz="1600" b="1" u="sng" dirty="0" smtClean="0"/>
              <a:t>97%</a:t>
            </a:r>
            <a:r>
              <a:rPr lang="ru-RU" sz="1600" dirty="0" smtClean="0"/>
              <a:t>. </a:t>
            </a:r>
            <a:r>
              <a:rPr lang="ru-RU" sz="1600" dirty="0"/>
              <a:t>Всего в </a:t>
            </a:r>
            <a:r>
              <a:rPr lang="ru-RU" sz="1600" dirty="0" smtClean="0"/>
              <a:t>2022 </a:t>
            </a:r>
            <a:r>
              <a:rPr lang="ru-RU" sz="1600" dirty="0"/>
              <a:t>году расходы осуществлялись  по </a:t>
            </a:r>
            <a:r>
              <a:rPr lang="ru-RU" sz="1600" b="1" dirty="0" smtClean="0"/>
              <a:t>6</a:t>
            </a:r>
            <a:r>
              <a:rPr lang="ru-RU" sz="1600" dirty="0" smtClean="0"/>
              <a:t> </a:t>
            </a:r>
            <a:r>
              <a:rPr lang="ru-RU" sz="1600" b="1" dirty="0"/>
              <a:t>муниципальным программам.</a:t>
            </a:r>
            <a:endParaRPr lang="ru-RU" sz="16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15008" y="2780928"/>
          <a:ext cx="8928992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658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-1224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Муниципальная программа «Организация и осуществление первичных мер пожарной безопасности, мероприятия по предупреждению и ликвидации последствий  чрезвычайных ситуаций природного и техногенного характера в границах населенных пунктов Комсомольского городского поселения»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Объем на реализацию программы при плане 160,9 тыс.руб. исполнено 152,5 тыс.руб.</a:t>
            </a:r>
            <a:endParaRPr lang="ru-RU" sz="1400" dirty="0"/>
          </a:p>
        </p:txBody>
      </p:sp>
      <p:sp>
        <p:nvSpPr>
          <p:cNvPr id="5" name="Овал 4"/>
          <p:cNvSpPr/>
          <p:nvPr/>
        </p:nvSpPr>
        <p:spPr>
          <a:xfrm>
            <a:off x="539552" y="1556792"/>
            <a:ext cx="8136904" cy="21602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программы</a:t>
            </a:r>
          </a:p>
          <a:p>
            <a:pPr algn="ctr"/>
            <a:r>
              <a:rPr lang="ru-RU" sz="1400" dirty="0" smtClean="0"/>
              <a:t>предупреждение чрезвычайных ситуаций природного и техногенного характера и ликвидации их последствий; обеспечение первичных мер пожарной безопасности в границах населенных пунктов, а также обеспечение безопасности жизни людей в местах массового отдыха у воды, профилактическая работа по обеспечению безопасности людей на воде, вовлечение населения и общественности</a:t>
            </a:r>
            <a:r>
              <a:rPr lang="en-US" sz="1400" dirty="0" smtClean="0"/>
              <a:t> </a:t>
            </a:r>
            <a:r>
              <a:rPr lang="ru-RU" sz="1400" dirty="0" smtClean="0"/>
              <a:t> по соблюдению и</a:t>
            </a:r>
            <a:r>
              <a:rPr lang="en-US" sz="1400" dirty="0" smtClean="0"/>
              <a:t> </a:t>
            </a:r>
            <a:r>
              <a:rPr lang="ru-RU" sz="1400" dirty="0" smtClean="0"/>
              <a:t> обеспечению правил охраны жизни людей на водных объектах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77072"/>
            <a:ext cx="5544616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dist="50800" dir="5400000" algn="ctr" rotWithShape="0">
              <a:srgbClr val="000000">
                <a:alpha val="59000"/>
              </a:srgbClr>
            </a:outerShdw>
          </a:effectLst>
          <a:scene3d>
            <a:camera prst="orthographicFront">
              <a:rot lat="0" lon="21599994" rev="21599994"/>
            </a:camera>
            <a:lightRig rig="threePt" dir="t">
              <a:rot lat="0" lon="0" rev="1800000"/>
            </a:lightRig>
          </a:scene3d>
          <a:sp3d extrusionH="19050" contourW="19050"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Результаты исполнения: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-Обеспечение мер по содержанию и ремонту пожарных гидрантов;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-Обеспечение мер по соблюдению требований безопасности на водных объектах, подготовка мест массового отдыха.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Picture 2" descr="https://specteh40.ru/wp-content/uploads/Chto-grozit-za-narushenie-pravil-pozharnoj-bezopasnosti-na-predprijatii.jpg"/>
          <p:cNvPicPr>
            <a:picLocks noChangeAspect="1" noChangeArrowheads="1"/>
          </p:cNvPicPr>
          <p:nvPr/>
        </p:nvPicPr>
        <p:blipFill>
          <a:blip r:embed="rId2" cstate="print"/>
          <a:srcRect r="13318"/>
          <a:stretch>
            <a:fillRect/>
          </a:stretch>
        </p:blipFill>
        <p:spPr bwMode="auto">
          <a:xfrm>
            <a:off x="5796137" y="4036434"/>
            <a:ext cx="3168352" cy="2056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116632"/>
            <a:ext cx="8928992" cy="72008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Муниципальная программа «Дорожная деятельность в отношении автомобильных дорог общего пользования Комсомольского городского поселения»</a:t>
            </a:r>
            <a:endParaRPr lang="ru-RU" sz="1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183" y="847112"/>
            <a:ext cx="2736305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2022 году – </a:t>
            </a:r>
            <a:r>
              <a:rPr lang="ru-RU" sz="1600" b="1" dirty="0" smtClean="0"/>
              <a:t>22 929,3 </a:t>
            </a:r>
            <a:r>
              <a:rPr lang="ru-RU" sz="1600" b="1" u="sng" dirty="0" smtClean="0">
                <a:solidFill>
                  <a:schemeClr val="tx1"/>
                </a:solidFill>
              </a:rPr>
              <a:t>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90410" y="908720"/>
            <a:ext cx="5852045" cy="208823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 муниципальной программы:</a:t>
            </a:r>
          </a:p>
          <a:p>
            <a:pPr algn="just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современной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эффективной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автомобильной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дорожной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технического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автомобильных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дорог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пользования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местного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значения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Комсомольского городского поселения,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пропускной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способности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устойчивого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экономического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улучшения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территории городского поселения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106" y="3068960"/>
            <a:ext cx="887638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F0"/>
                </a:solidFill>
              </a:rPr>
              <a:t>     </a:t>
            </a:r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Результаты реализации программы в </a:t>
            </a:r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2022 </a:t>
            </a:r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году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Капитальный ремонт, ремонт, содержание и грейдерование автомобильных дорог общего пользования Комсомольского городского поселения.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профилактике и организации безопасности дорожного движения (установка дорожных знаков, нанесение дорожной разметки)</a:t>
            </a:r>
          </a:p>
          <a:p>
            <a:pPr algn="just"/>
            <a:r>
              <a:rPr lang="ru-RU" sz="1200" dirty="0" smtClean="0"/>
              <a:t>         </a:t>
            </a:r>
            <a:endParaRPr lang="ru-RU" sz="1200" dirty="0"/>
          </a:p>
        </p:txBody>
      </p:sp>
      <p:pic>
        <p:nvPicPr>
          <p:cNvPr id="11266" name="Picture 2" descr="https://tvernews.ru/uploads/2sDHK1Sh9kxQr46a6Fg1A7NMyVIc6o.jpg"/>
          <p:cNvPicPr>
            <a:picLocks noChangeAspect="1" noChangeArrowheads="1"/>
          </p:cNvPicPr>
          <p:nvPr/>
        </p:nvPicPr>
        <p:blipFill>
          <a:blip r:embed="rId2" cstate="print"/>
          <a:srcRect t="2365"/>
          <a:stretch>
            <a:fillRect/>
          </a:stretch>
        </p:blipFill>
        <p:spPr bwMode="auto">
          <a:xfrm>
            <a:off x="4572000" y="4210291"/>
            <a:ext cx="3888432" cy="2528485"/>
          </a:xfrm>
          <a:prstGeom prst="rect">
            <a:avLst/>
          </a:prstGeom>
          <a:noFill/>
        </p:spPr>
      </p:pic>
      <p:pic>
        <p:nvPicPr>
          <p:cNvPr id="11268" name="Picture 4" descr="https://avatars.mds.yandex.net/i?id=0a5f9c09fe2a3529ff0745198d78cedf_l-5870172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4337582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84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784976" cy="50405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</a:t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населения объектами инженерной инфраструктуры и услугами жилищно-коммунального хозяйства Комсомольского городского поселения»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0" y="836712"/>
            <a:ext cx="5841760" cy="1296144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</a:t>
            </a:r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муниципальной программы: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приведения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инженерной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поселения в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стандартами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обеспечивающими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комфортные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проживания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улучшения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экологической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обстановки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980728"/>
            <a:ext cx="278773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400" b="1" dirty="0" smtClean="0">
                <a:solidFill>
                  <a:schemeClr val="tx1"/>
                </a:solidFill>
              </a:rPr>
              <a:t>в 2022 году – </a:t>
            </a:r>
            <a:r>
              <a:rPr lang="ru-RU" sz="1400" b="1" u="sng" dirty="0" smtClean="0"/>
              <a:t>10 678,8 тыс.руб.</a:t>
            </a:r>
            <a:endParaRPr lang="ru-RU" sz="16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204864"/>
            <a:ext cx="8640960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775" algn="just" fontAlgn="base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58775" algn="just" fontAlgn="base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587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на решение следующих задач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снижение уровня износа инженерной инфраструктуры, повышение качества предоставления коммунальных услуг, улучшение экологической ситуации;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обеспечение надежного и устойчивого обслуживания потребителей коммунальных услуг, снижение сверхнормативного износа объектов инженерной инфраструктуры, модернизация этих объектов путем внедрения энергосберегающих технологий;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разработка и внедрение мер по стимулированию эффективного и рационального хозяйствования организаций коммунального комплекса, привлечение средств внебюджетных источников, улучшение экологической ситуации;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привлечение дополнительных инвестиций в экономику муниципального образования «Комсомольское городское поселение Комсомольского муниципального района Ивановской области»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повышение уровня комфортности  проживания в городском поселении,  создание благоприятной и комфортной среды жизнедеятельности населения муниципального образования «Комсомольское городское поселение Комсомольского муниципального района Ивановской области»;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- создание нормальных условий для эксплуатации и сохранности жилищного фонда.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18002" y="74711"/>
            <a:ext cx="1107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71800" y="4581128"/>
            <a:ext cx="3528392" cy="2016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исполнения: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 капитальный ремонт артезианских скважин на территории КГП, предоставление банных услуг по помывке граждан, содержание муниципального жилищного фонда Комсомольского городского поселения.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voda-saxum.ru/wp-content/uploads/2016/03/%D0%9F%D1%80%D0%BE%D0%BC%D1%8B%D0%B2%D0%BA%D0%B0-%D1%81%D0%BA%D0%B2%D0%B0%D0%B6%D0%B8%D0%BD%D1%8B-%D0%B2-%D0%9B%D0%B5%D0%BD%D0%B8%D0%BD%D0%B3%D1%80%D0%B0%D0%B4%D1%81%D0%BA%D0%BE%D0%B9-%D0%BE%D0%B1%D0%BB%D0%B0%D1%81%D1%82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653136"/>
            <a:ext cx="2555776" cy="1916233"/>
          </a:xfrm>
          <a:prstGeom prst="rect">
            <a:avLst/>
          </a:prstGeom>
          <a:noFill/>
        </p:spPr>
      </p:pic>
      <p:pic>
        <p:nvPicPr>
          <p:cNvPr id="10244" name="Picture 4" descr="https://avatars.mds.yandex.net/i?id=f9d958c9ba460fffbd7fa985b245e6d1_l-5231958-images-thumbs&amp;n=13"/>
          <p:cNvPicPr>
            <a:picLocks noChangeAspect="1" noChangeArrowheads="1"/>
          </p:cNvPicPr>
          <p:nvPr/>
        </p:nvPicPr>
        <p:blipFill>
          <a:blip r:embed="rId3" cstate="print"/>
          <a:srcRect l="11811"/>
          <a:stretch>
            <a:fillRect/>
          </a:stretch>
        </p:blipFill>
        <p:spPr bwMode="auto">
          <a:xfrm>
            <a:off x="6444208" y="4653136"/>
            <a:ext cx="2540125" cy="1919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18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муниципального образования «Комсомольское городское поселение Комсомольского муниципального района Ивановской области»</a:t>
            </a:r>
            <a:endParaRPr lang="ru-RU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6754" y="908720"/>
            <a:ext cx="278773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400" b="1" dirty="0" smtClean="0">
                <a:solidFill>
                  <a:schemeClr val="tx1"/>
                </a:solidFill>
              </a:rPr>
              <a:t>в 2022 году </a:t>
            </a:r>
            <a:r>
              <a:rPr lang="ru-RU" sz="1400" b="1" u="sng" dirty="0" smtClean="0">
                <a:solidFill>
                  <a:schemeClr val="tx1"/>
                </a:solidFill>
              </a:rPr>
              <a:t>-  </a:t>
            </a:r>
            <a:r>
              <a:rPr lang="ru-RU" sz="1400" b="1" u="sng" dirty="0" smtClean="0"/>
              <a:t>15 736,7 </a:t>
            </a:r>
            <a:r>
              <a:rPr lang="ru-RU" sz="1400" b="1" u="sng" dirty="0" smtClean="0">
                <a:solidFill>
                  <a:schemeClr val="tx1"/>
                </a:solidFill>
              </a:rPr>
              <a:t>тыс.руб</a:t>
            </a:r>
            <a:r>
              <a:rPr lang="ru-RU" sz="1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179512" y="764704"/>
            <a:ext cx="5916126" cy="1296144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Цель муниципальной </a:t>
            </a:r>
            <a:r>
              <a:rPr lang="ru-RU" sz="13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программы:</a:t>
            </a:r>
          </a:p>
          <a:p>
            <a:r>
              <a:rPr lang="ru-RU" sz="1400" dirty="0" smtClean="0"/>
              <a:t>создание наиболее благоприятной и комфортной среды жизнедеятельности населения муниципального образования «Комсомольское городское поселение Комсомольского муниципального района Ивановской области»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8042" y="2708920"/>
            <a:ext cx="62761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/>
              <a:t>    </a:t>
            </a:r>
            <a:endParaRPr lang="ru-RU" sz="1200" dirty="0" smtClean="0"/>
          </a:p>
        </p:txBody>
      </p:sp>
      <p:pic>
        <p:nvPicPr>
          <p:cNvPr id="14338" name="Picture 2" descr="C:\Users\zabaluevamv.FINKOMS\Pictures\pod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37112"/>
            <a:ext cx="2229229" cy="1487314"/>
          </a:xfrm>
          <a:prstGeom prst="rect">
            <a:avLst/>
          </a:prstGeom>
          <a:noFill/>
        </p:spPr>
      </p:pic>
      <p:pic>
        <p:nvPicPr>
          <p:cNvPr id="14339" name="Picture 3" descr="C:\Users\zabaluevamv.FINKOMS\Pictures\1a8f41699df94b8_2151.585fea4f6c_g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861048"/>
            <a:ext cx="2268252" cy="15121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2204864"/>
            <a:ext cx="626469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775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на решение следующих задач: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надежности и долговечности работ сетей наружного освещения;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приведение сетей уличного освещения в соответствие с нормативными требованиями, предъявленными СНиП 23-05-9;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уровня жизни населения муниципального образования «Комсомольское городское поселение Комсомольского муниципального образования Ивановской области» за счет улучшения социальных и экологических условий;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благоприятных и безопасных условий в зонах культурного отдыха населения городского поселения (благоустройство мест массового отдыха);</a:t>
            </a:r>
            <a:endParaRPr lang="en-US" sz="1050" dirty="0" smtClean="0">
              <a:solidFill>
                <a:schemeClr val="tx1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привлечение дополнительных инвестиций в экономику муниципального образования «Комсомольское городское поселение Комсомольского муниципального района Ивановской области»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27784" y="4437113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Результаты реализации: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благоустройству и озеленению;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организации уличного освещения;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ликвидации несанкционированных навалов мусора;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 колодцев и артезианских скважин;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Благоустройство парков и ремонт детских площадок, скамеек и урн.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8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6104"/>
            <a:ext cx="8568952" cy="73587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 Комсомольского городского поселения Комсомольского муниципального района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179512" y="1268760"/>
            <a:ext cx="4644008" cy="338437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конституционного права населения Комсомольского городского поселения на доступ к ценностям культуры  и свободы творчества в сфере культуры;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организации досуга и обеспечения жителей поселения услугами организаций культуры; развитие библиотечного дела и популяризация чтения;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укрепления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базы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 культуры,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103836"/>
            <a:ext cx="341009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2022 году –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27 274,3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8600" y="2060848"/>
            <a:ext cx="4218720" cy="45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2276872"/>
            <a:ext cx="4032448" cy="331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программа «Культура Комсомольского городского поселения Комсомольского муниципального района» реализуется посредством двух специальных подпрограмм: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-«Организация культурно – досугового обслуживания населения Комсомольского городского поселения»;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«Библиотечное обслуживание населения, комплектование и обеспечение сохранности библиотечных фондов библиотек поселения»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на осуществление развития сферы культуры, в сторону ее  творческого и технологического совершенствования, повышения роли культуры в воспитании, просвещении жителей городского поселения.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8194" name="Picture 2" descr="https://www.ipbotsp.ru/upload/iblock/2c9/2c9d1ca3b854ef0a5f2bd82edb1dc6c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97152"/>
            <a:ext cx="4341261" cy="164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82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26" name="Picture 2" descr="C:\Users\Nerusheva\Desktop\Документы с раб.стола\9FUkGoA2v1M.jpg"/>
          <p:cNvPicPr>
            <a:picLocks noChangeAspect="1" noChangeArrowheads="1"/>
          </p:cNvPicPr>
          <p:nvPr/>
        </p:nvPicPr>
        <p:blipFill>
          <a:blip r:embed="rId3" cstate="print"/>
          <a:srcRect b="20669"/>
          <a:stretch>
            <a:fillRect/>
          </a:stretch>
        </p:blipFill>
        <p:spPr bwMode="auto">
          <a:xfrm>
            <a:off x="179512" y="1412776"/>
            <a:ext cx="8784976" cy="52269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Краткая характеристика Комсомольского городского поселения</a:t>
            </a:r>
            <a:endParaRPr lang="ru-RU" sz="3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1377474"/>
            <a:ext cx="63367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Комсомольск 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Город в России, административный центр Комсомольского района Ивановской области. Входит в Комсомольское городское поселение. Население – 7 948 чел.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Телефонный код: 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+7 49352</a:t>
            </a:r>
          </a:p>
        </p:txBody>
      </p:sp>
    </p:spTree>
    <p:extLst>
      <p:ext uri="{BB962C8B-B14F-4D97-AF65-F5344CB8AC3E}">
        <p14:creationId xmlns="" xmlns:p14="http://schemas.microsoft.com/office/powerpoint/2010/main" val="9416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0609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Градостроительная деятельность на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територии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Комсомольского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городского поселения Комсомольского муниципального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628800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Финансирование </a:t>
            </a:r>
            <a:r>
              <a:rPr lang="ru-RU" sz="1600" b="1" dirty="0">
                <a:solidFill>
                  <a:schemeClr val="tx1"/>
                </a:solidFill>
              </a:rPr>
              <a:t>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2022 году не осуществлялось</a:t>
            </a:r>
            <a:endParaRPr lang="ru-RU" sz="16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107504" y="818410"/>
            <a:ext cx="4183238" cy="3042638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just"/>
            <a:r>
              <a:rPr lang="ru-RU" sz="1400" dirty="0" smtClean="0"/>
              <a:t>увеличение доли земельных участков, учтенных в ГКН, с границами, установленными в соответствии с требованиями действующего законодательства, рациональное использование земель Комсомольского городского поселения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99902" y="177281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      </a:t>
            </a:r>
            <a:endParaRPr lang="ru-RU" sz="1600" dirty="0"/>
          </a:p>
        </p:txBody>
      </p:sp>
      <p:pic>
        <p:nvPicPr>
          <p:cNvPr id="12289" name="Picture 1" descr="C:\Users\zabaluevamv.FINKOMS\Pictures\Gorod-Komsomolsk-Ivanovskoy-oblasti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2857500" cy="2143125"/>
          </a:xfrm>
          <a:prstGeom prst="rect">
            <a:avLst/>
          </a:prstGeom>
          <a:noFill/>
        </p:spPr>
      </p:pic>
      <p:pic>
        <p:nvPicPr>
          <p:cNvPr id="21506" name="Picture 2" descr="https://crisis.in.ua/wp-content/uploads/2017/01/kadastrovye-uslugi-y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331050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99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4" y="1052736"/>
            <a:ext cx="3168352" cy="16561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 программы :</a:t>
            </a:r>
          </a:p>
          <a:p>
            <a:pPr algn="ctr"/>
            <a:r>
              <a:rPr lang="ru-RU" sz="1400" dirty="0" smtClean="0"/>
              <a:t>Повышение качества и комфорта городской среды на территории Комсомольского городского поселения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980728"/>
            <a:ext cx="4320480" cy="5693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Объем финансирования муниципальной программы в 2022 году –  </a:t>
            </a:r>
            <a:r>
              <a:rPr lang="ru-RU" sz="1400" b="1" u="sng" dirty="0" smtClean="0"/>
              <a:t>7 277,0 тыс.руб</a:t>
            </a:r>
            <a:r>
              <a:rPr lang="ru-RU" sz="1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482" name="Picture 2" descr="http://gazeta-zarya.ru/wp-content/uploads/2018/01/1-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780928"/>
            <a:ext cx="2509475" cy="1669996"/>
          </a:xfrm>
          <a:prstGeom prst="rect">
            <a:avLst/>
          </a:prstGeom>
          <a:noFill/>
        </p:spPr>
      </p:pic>
      <p:pic>
        <p:nvPicPr>
          <p:cNvPr id="20484" name="Picture 4" descr="http://rubtsovsk.org/sites/default/files/users/pressa/2019/07/dorog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797152"/>
            <a:ext cx="3257600" cy="1628800"/>
          </a:xfrm>
          <a:prstGeom prst="rect">
            <a:avLst/>
          </a:prstGeom>
          <a:noFill/>
        </p:spPr>
      </p:pic>
      <p:pic>
        <p:nvPicPr>
          <p:cNvPr id="20485" name="Picture 5" descr="C:\Users\zabaluevamv.FINKOMS\Downloads\_25 (1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149080"/>
            <a:ext cx="2808312" cy="2320478"/>
          </a:xfrm>
          <a:prstGeom prst="rect">
            <a:avLst/>
          </a:prstGeom>
          <a:noFill/>
        </p:spPr>
      </p:pic>
      <p:pic>
        <p:nvPicPr>
          <p:cNvPr id="20487" name="Picture 7" descr="http://www.adm-komsomolsk.ru/tinybrowser/images/gor-sreda/zayceva-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4221088"/>
            <a:ext cx="2533650" cy="19050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3635896" y="1640230"/>
            <a:ext cx="5400600" cy="2520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Программа направлена на реализацию следующих задач: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повышения качества и комфорта городской среды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Комсомольского городского поселения Комсомольского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района Ивановской области;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-увеличение количества благоустроенных дворовых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-увеличение количества благоустроенных общественн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территорий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ГРАЖДАН В БЮДЖЕТНОМ ПРОЦЕССЕ И ВОЗМОЖНОСТЬ ОБРАТНОЙ СВЯЗИ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51" name="Рисунок 5" descr="pri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2448272" cy="266429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771800" y="404664"/>
            <a:ext cx="6048672" cy="6264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Обсуждение гражданами бюджета Комсомольского городского поселения (решения об исполнении бюджета Комсомольского городского поселения) возможно посредством участия граждан в публичных слушаниях. Публичные слушания в Комсомольском муниципальном районе проводятся дважды в год: по проекту бюджета Комсомольского городского поселения и годовому отчету об исполнении бюджета Комсомольского городского поселения. Все граждане Российской Федерации, проживающие на территории Комсомольского городского поселения, вправе принимать участие в публичных слушаниях.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Комсомольского муниципального района в средствах массовой информации и в сети Интернет на официальном сайте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http://adm-komsomolsk.ru/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позднее, чем за семь дней до даты их проведения.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личного приема граждан (физических лиц), в том числе представителей организаций (юридических лиц), общественных объединений, органов местного самоуправления в финансовом управлении Администрации Комсомольского муниципального района осуществляется начальником финансового управления.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личного приема граждан руководителем финансового управления: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Вторник </a:t>
            </a: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9.00 до 12.00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Либо по телефону </a:t>
            </a: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 (49352) 4-23-61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 также на официальном сайте финансового управления работает интернет-приемная, доступной по ссылке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http://finkoms.ru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по электронной почте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mail@finkoms.ivanovo.ru</a:t>
            </a:r>
            <a:r>
              <a:rPr lang="ru-RU" sz="1400" dirty="0" smtClean="0">
                <a:solidFill>
                  <a:srgbClr val="3C3C3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2520280" cy="62646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Россия, Ивановская область, г.Комсомольск,   ул.50лет ВЛКСМ, л.2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тел: +7 (49352) 4-23-61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+7 (49352) 4-17-97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+7 (49352) 4-12-08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Факс: +7 (49352)4-12-08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http://finkoms.ru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График работы: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Пн. - Пт.  С 8.30 до 17.30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097" name="Picture 1" descr="C:\Users\Nerusheva\Desktop\Документы с раб.стола\9FUkGoA2v1M.jpg"/>
          <p:cNvPicPr>
            <a:picLocks noChangeAspect="1" noChangeArrowheads="1"/>
          </p:cNvPicPr>
          <p:nvPr/>
        </p:nvPicPr>
        <p:blipFill>
          <a:blip r:embed="rId4" cstate="print"/>
          <a:srcRect r="10827"/>
          <a:stretch>
            <a:fillRect/>
          </a:stretch>
        </p:blipFill>
        <p:spPr bwMode="auto">
          <a:xfrm>
            <a:off x="2987825" y="980728"/>
            <a:ext cx="590748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14560_41-p-foni-dlya-prezentatsii-kompyuternaya-tema-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СПАСИБО</a:t>
            </a: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ru-RU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ЗА</a:t>
            </a: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ru-RU" sz="48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6417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16"/>
            <a:ext cx="8229600" cy="680080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Определение основных </a:t>
            </a: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понятий</a:t>
            </a:r>
            <a:endParaRPr lang="ru-RU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952" y="63841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rebuchet MS" pitchFamily="34" charset="0"/>
              </a:rPr>
              <a:t>БЮДЖЕТ</a:t>
            </a:r>
            <a:r>
              <a:rPr lang="ru-RU" altLang="ru-RU" sz="1600" dirty="0">
                <a:latin typeface="Trebuchet MS" pitchFamily="34" charset="0"/>
              </a:rPr>
              <a:t> (от </a:t>
            </a:r>
            <a:r>
              <a:rPr lang="ru-RU" altLang="ru-RU" sz="1600" dirty="0" err="1">
                <a:latin typeface="Trebuchet MS" pitchFamily="34" charset="0"/>
              </a:rPr>
              <a:t>старонормандского</a:t>
            </a:r>
            <a:r>
              <a:rPr lang="ru-RU" altLang="ru-RU" sz="1600" dirty="0">
                <a:latin typeface="Trebuchet MS" pitchFamily="34" charset="0"/>
              </a:rPr>
              <a:t> </a:t>
            </a:r>
            <a:r>
              <a:rPr lang="en-US" altLang="ru-RU" sz="1600" dirty="0" err="1">
                <a:latin typeface="Trebuchet MS" pitchFamily="34" charset="0"/>
              </a:rPr>
              <a:t>bougette</a:t>
            </a:r>
            <a:r>
              <a:rPr lang="ru-RU" altLang="ru-RU" sz="1600" dirty="0">
                <a:latin typeface="Trebuchet MS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</a:t>
            </a:r>
            <a:r>
              <a:rPr lang="ru-RU" altLang="ru-RU" sz="1600" dirty="0" smtClean="0">
                <a:latin typeface="Trebuchet MS" pitchFamily="34" charset="0"/>
              </a:rPr>
              <a:t>органов местного </a:t>
            </a:r>
            <a:r>
              <a:rPr lang="ru-RU" altLang="ru-RU" sz="1600" dirty="0">
                <a:latin typeface="Trebuchet MS" pitchFamily="34" charset="0"/>
              </a:rPr>
              <a:t>самоуправления.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2" y="3842711"/>
            <a:ext cx="2316824" cy="21447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737692" y="5068833"/>
            <a:ext cx="6298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latin typeface="Trebuchet MS" pitchFamily="34" charset="0"/>
              </a:rPr>
              <a:t>Сбалансированность бюджета</a:t>
            </a:r>
            <a:r>
              <a:rPr lang="ru-RU" altLang="ru-RU" dirty="0">
                <a:latin typeface="Trebuchet MS" pitchFamily="34" charset="0"/>
              </a:rPr>
              <a:t> по доходам и расходам – основополагающее требование, предъявляемое к органам, составляющим и утверждающим бюджет.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2" y="1469410"/>
            <a:ext cx="25971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6206" y="1544735"/>
            <a:ext cx="1625067" cy="96128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89858" y="1701340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1699926"/>
            <a:ext cx="1944216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</a:t>
            </a:r>
            <a:endParaRPr lang="ru-RU" dirty="0"/>
          </a:p>
        </p:txBody>
      </p:sp>
      <p:sp>
        <p:nvSpPr>
          <p:cNvPr id="10" name="Равно 9"/>
          <p:cNvSpPr/>
          <p:nvPr/>
        </p:nvSpPr>
        <p:spPr>
          <a:xfrm>
            <a:off x="6732240" y="1916832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10800000" flipV="1">
            <a:off x="4521777" y="2957234"/>
            <a:ext cx="244462" cy="32145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96206" y="2796544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82985" y="2636912"/>
            <a:ext cx="1625067" cy="98149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1" name="Нашивка 20"/>
          <p:cNvSpPr/>
          <p:nvPr/>
        </p:nvSpPr>
        <p:spPr>
          <a:xfrm flipV="1">
            <a:off x="4559432" y="1923175"/>
            <a:ext cx="244462" cy="32145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вно 21"/>
          <p:cNvSpPr/>
          <p:nvPr/>
        </p:nvSpPr>
        <p:spPr>
          <a:xfrm>
            <a:off x="6732240" y="2993273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92278" y="2796544"/>
            <a:ext cx="1944218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94107" y="3857814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89857" y="3857089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6" name="Равно 25"/>
          <p:cNvSpPr/>
          <p:nvPr/>
        </p:nvSpPr>
        <p:spPr>
          <a:xfrm>
            <a:off x="4499992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6732240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3842711"/>
            <a:ext cx="1944216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СБАЛАНСИРОВАННОСТЬ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33726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Какие бывают бюджеты?</a:t>
            </a:r>
          </a:p>
        </p:txBody>
      </p:sp>
      <p:pic>
        <p:nvPicPr>
          <p:cNvPr id="3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07504" y="3140968"/>
            <a:ext cx="36541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заработная плата, премии и т.п.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оплата коммунальных услуг, расходы </a:t>
            </a:r>
          </a:p>
          <a:p>
            <a:r>
              <a:rPr lang="ru-RU" sz="1100" dirty="0">
                <a:latin typeface="Trebuchet MS" pitchFamily="34" charset="0"/>
              </a:rPr>
              <a:t>на питание, транспорт и т.п.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768" y="827420"/>
            <a:ext cx="183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семей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831" y="3925798"/>
            <a:ext cx="2629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pic>
        <p:nvPicPr>
          <p:cNvPr id="7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5" y="4365104"/>
            <a:ext cx="1822450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3486" y="5921530"/>
            <a:ext cx="33438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выручка от реализации и т.п.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выплата заработной платы рабочим, закупка материалов.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873586"/>
            <a:ext cx="4731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66140" y="1556792"/>
            <a:ext cx="206970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налоговые и неналоговые доходы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социальная сфера, образование, </a:t>
            </a:r>
            <a:r>
              <a:rPr lang="ru-RU" sz="1100" dirty="0" smtClean="0">
                <a:latin typeface="Trebuchet MS" pitchFamily="34" charset="0"/>
              </a:rPr>
              <a:t>культура</a:t>
            </a:r>
            <a:endParaRPr lang="ru-RU" sz="1100" dirty="0"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8298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30474" y="43266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91680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21" name="Прямая со стрелкой 20"/>
          <p:cNvCxnSpPr>
            <a:endCxn id="12" idx="0"/>
          </p:cNvCxnSpPr>
          <p:nvPr/>
        </p:nvCxnSpPr>
        <p:spPr>
          <a:xfrm flipH="1">
            <a:off x="3949447" y="3371457"/>
            <a:ext cx="1679500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8" idx="0"/>
          </p:cNvCxnSpPr>
          <p:nvPr/>
        </p:nvCxnSpPr>
        <p:spPr>
          <a:xfrm>
            <a:off x="5628947" y="3371457"/>
            <a:ext cx="372676" cy="9551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9" idx="0"/>
          </p:cNvCxnSpPr>
          <p:nvPr/>
        </p:nvCxnSpPr>
        <p:spPr>
          <a:xfrm>
            <a:off x="5628947" y="3371457"/>
            <a:ext cx="2433882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Рисунок 19" descr="001_220305_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1268760"/>
            <a:ext cx="3168352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4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F66F"/>
                </a:solidFill>
              </a:rPr>
              <a:t>Бюджетный процесс в </a:t>
            </a:r>
            <a:r>
              <a:rPr lang="ru-RU" sz="32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F66F"/>
                </a:solidFill>
              </a:rPr>
              <a:t>Комсомольском городском поселении</a:t>
            </a:r>
            <a:endParaRPr lang="ru-RU" sz="3200" b="1" i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F66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414689"/>
            <a:ext cx="374441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Бюджетный процесс - </a:t>
            </a:r>
            <a:r>
              <a:rPr lang="ru-RU" sz="1600" b="1" dirty="0">
                <a:solidFill>
                  <a:srgbClr val="CC3399"/>
                </a:solidFill>
              </a:rPr>
              <a:t>деятельность органов местного самоуправления и иных участников по составлению, рассмотрению, утверждению и исполнению местного бюджета, а также по контролю за его исполнением. </a:t>
            </a:r>
            <a:endParaRPr lang="ru-RU" sz="1600" b="1" dirty="0" smtClean="0">
              <a:solidFill>
                <a:srgbClr val="CC339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4869160"/>
            <a:ext cx="2192186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Составление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946910"/>
            <a:ext cx="2304256" cy="11301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Рассмотрение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3C0DB3"/>
                </a:solidFill>
              </a:rPr>
              <a:t>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1286673"/>
            <a:ext cx="2027506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Утверждение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7046" y="1313525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9254" y="2766891"/>
            <a:ext cx="2225234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Формирование отчета об исполнении бюджета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4735215"/>
            <a:ext cx="2520280" cy="114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Муниципальный финансовый контроль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1043608" y="4149080"/>
            <a:ext cx="396044" cy="648072"/>
          </a:xfrm>
          <a:prstGeom prst="up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1206512" y="1610709"/>
            <a:ext cx="792088" cy="1116124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355976" y="1610709"/>
            <a:ext cx="432048" cy="288032"/>
          </a:xfrm>
          <a:prstGeom prst="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15"/>
          <p:cNvSpPr/>
          <p:nvPr/>
        </p:nvSpPr>
        <p:spPr>
          <a:xfrm rot="5400000">
            <a:off x="7011226" y="1691762"/>
            <a:ext cx="954195" cy="792088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524329" y="4149080"/>
            <a:ext cx="360040" cy="504056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6" name="Picture 2" descr="https://borshmedia.ru/wp-content/uploads/2020/11/%D0%BF%D1%80%D0%BE%D0%B5%D0%BA%D1%82-%D0%B1%D1%8E%D0%B4%D0%B6%D0%B5%D1%82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869160"/>
            <a:ext cx="2342448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3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Бюджетный процесс: исполнение </a:t>
            </a:r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3"/>
            <a:ext cx="8602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/>
              <a:t>- ЭТО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/>
              <a:t>ЭТАП БЮДЖЕТНОГО ПРОЦЕССА, КОТОРЫЙ НАЧИНАЕТСЯ С МОМЕНТА УТВЕРЖДЕНИЯ РЕШЕНИЯ </a:t>
            </a:r>
            <a:r>
              <a:rPr lang="ru-RU" sz="1400" b="1" dirty="0"/>
              <a:t>О БЮДЖЕТЕ НА </a:t>
            </a:r>
            <a:r>
              <a:rPr lang="ru-RU" sz="1400" b="1" dirty="0" smtClean="0"/>
              <a:t>ОЧЕРЕДНОЙ ФИНАНСОВЫЙ </a:t>
            </a:r>
            <a:r>
              <a:rPr lang="ru-RU" sz="1400" b="1" dirty="0"/>
              <a:t>ГОД И ПЛАНОВЫЙ ПЕРИОД  И  ПРОДОЛЖАЕТСЯ В ТЕЧЕНИЕ </a:t>
            </a:r>
            <a:r>
              <a:rPr lang="ru-RU" sz="1400" b="1" dirty="0" smtClean="0"/>
              <a:t>ФИНАНСОВОГО ГОДА.</a:t>
            </a:r>
            <a:endParaRPr lang="ru-RU" sz="1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95701"/>
            <a:ext cx="4536504" cy="936104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Финансовый орган составляет и ведет, а также устанавливает порядок их ведения и составления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0800" y="2710372"/>
            <a:ext cx="1800200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030A0"/>
                </a:solidFill>
              </a:rPr>
              <a:t>Бюджетная роспись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67904" y="2706648"/>
            <a:ext cx="158417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030A0"/>
                </a:solidFill>
              </a:rPr>
              <a:t>Кассовый план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07504" y="1891538"/>
            <a:ext cx="504056" cy="1293239"/>
          </a:xfrm>
          <a:prstGeom prst="curved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292080" y="1885185"/>
            <a:ext cx="504056" cy="1293239"/>
          </a:xfrm>
          <a:prstGeom prst="curvedLef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38" y="3365300"/>
            <a:ext cx="2924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- документ, который составляется и ведется в целях организации исполнения бюджета по расходам и источникам финансирования дефицита бюджета.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20448" y="336530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- прогноз поступлений в бюджет и кассовых выплат из бюджета в текущем финансовом году</a:t>
            </a:r>
            <a:endParaRPr lang="ru-RU" sz="1400" dirty="0"/>
          </a:p>
        </p:txBody>
      </p:sp>
      <p:pic>
        <p:nvPicPr>
          <p:cNvPr id="12" name="Picture 2" descr="C:\Users\User\Desktop\фото\763780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674"/>
            <a:ext cx="2697496" cy="19443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836152" y="3944090"/>
            <a:ext cx="3130076" cy="637037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ИСПОЛНЕНИЕ БЮДЖЕТА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738" y="4941168"/>
            <a:ext cx="4361254" cy="17281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 ДОХОДАМ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</a:rPr>
              <a:t>полного и своевременного поступления в бюджет налогов, сборов, доходов от  использования имущества и других обязательных платежей, в  соответствии с утвержденными бюджетными назначениями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4941168"/>
            <a:ext cx="4445746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ПО РАСХОДАМ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обеспечение последовательного  финансирования мероприятий, предусмотренных решением о  бюджете, в пределах утвержденных бюджетных ассигнований с  целью исполнения принятых расходных обязательств</a:t>
            </a:r>
          </a:p>
        </p:txBody>
      </p:sp>
      <p:sp>
        <p:nvSpPr>
          <p:cNvPr id="19" name="Стрелка влево 18"/>
          <p:cNvSpPr/>
          <p:nvPr/>
        </p:nvSpPr>
        <p:spPr>
          <a:xfrm rot="20772930">
            <a:off x="4184904" y="4475769"/>
            <a:ext cx="1521819" cy="238251"/>
          </a:xfrm>
          <a:prstGeom prst="leftArrow">
            <a:avLst>
              <a:gd name="adj1" fmla="val 45599"/>
              <a:gd name="adj2" fmla="val 50000"/>
            </a:avLst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Стрелка вниз 19"/>
          <p:cNvSpPr/>
          <p:nvPr/>
        </p:nvSpPr>
        <p:spPr>
          <a:xfrm>
            <a:off x="7308304" y="4725144"/>
            <a:ext cx="216024" cy="166748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="" xmlns:p14="http://schemas.microsoft.com/office/powerpoint/2010/main" val="42273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3514560_41-p-foni-dlya-prezentatsii-kompyuternaya-tema-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56984" cy="5760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Возможности </a:t>
            </a:r>
            <a:r>
              <a:rPr lang="ru-RU" sz="2800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влияния гражданина на состав бюджета 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211960" y="2996952"/>
            <a:ext cx="4536504" cy="3134048"/>
          </a:xfrm>
          <a:prstGeom prst="wedgeRectCallout">
            <a:avLst>
              <a:gd name="adj1" fmla="val -53067"/>
              <a:gd name="adj2" fmla="val -8510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rgbClr val="3C0DB3"/>
                </a:solidFill>
              </a:rPr>
              <a:t>– форма участия населения в осуществлении местного самоуправления. Публичные </a:t>
            </a:r>
            <a:r>
              <a:rPr lang="ru-RU" sz="1500" b="1" dirty="0" smtClean="0">
                <a:solidFill>
                  <a:srgbClr val="3C0DB3"/>
                </a:solidFill>
              </a:rPr>
              <a:t>слушания организуются </a:t>
            </a:r>
            <a:r>
              <a:rPr lang="ru-RU" sz="1500" b="1" dirty="0">
                <a:solidFill>
                  <a:srgbClr val="3C0DB3"/>
                </a:solidFill>
              </a:rPr>
              <a:t>и проводятся с целью выявления мнения населения по вопросам местного значения. Каждый житель вправе высказать своё мнение, представить материалы для обоснования своего мнения, письменные предложения и замечания для включения их в протокол публичных </a:t>
            </a:r>
            <a:r>
              <a:rPr lang="ru-RU" sz="1500" b="1" dirty="0" smtClean="0">
                <a:solidFill>
                  <a:srgbClr val="3C0DB3"/>
                </a:solidFill>
              </a:rPr>
              <a:t>слушаний</a:t>
            </a:r>
            <a:r>
              <a:rPr lang="ru-RU" sz="1500" b="1" dirty="0" smtClean="0">
                <a:ln w="10541" cmpd="sng">
                  <a:solidFill>
                    <a:srgbClr val="FF5050"/>
                  </a:solidFill>
                  <a:prstDash val="solid"/>
                </a:ln>
                <a:solidFill>
                  <a:srgbClr val="1F8377"/>
                </a:solidFill>
              </a:rPr>
              <a:t>.</a:t>
            </a:r>
            <a:endParaRPr lang="ru-RU" sz="1500" b="1" dirty="0">
              <a:ln w="10541" cmpd="sng">
                <a:solidFill>
                  <a:srgbClr val="FF5050"/>
                </a:solidFill>
                <a:prstDash val="solid"/>
              </a:ln>
              <a:solidFill>
                <a:srgbClr val="1F83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48880"/>
            <a:ext cx="3816424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A62AA9"/>
                </a:solidFill>
              </a:rPr>
              <a:t>Проект решения </a:t>
            </a:r>
            <a:r>
              <a:rPr lang="ru-RU" b="1" dirty="0" smtClean="0">
                <a:solidFill>
                  <a:srgbClr val="A62AA9"/>
                </a:solidFill>
              </a:rPr>
              <a:t>Совета КГП </a:t>
            </a:r>
            <a:r>
              <a:rPr lang="ru-RU" b="1" dirty="0">
                <a:solidFill>
                  <a:srgbClr val="A62AA9"/>
                </a:solidFill>
              </a:rPr>
              <a:t>об исполнении бюджета </a:t>
            </a:r>
            <a:r>
              <a:rPr lang="ru-RU" b="1" dirty="0" smtClean="0">
                <a:solidFill>
                  <a:srgbClr val="A62AA9"/>
                </a:solidFill>
              </a:rPr>
              <a:t>Комсомольского городского поселения за 2022 год подлежит публичному слушанию</a:t>
            </a:r>
            <a:endParaRPr lang="ru-RU" b="1" dirty="0">
              <a:solidFill>
                <a:srgbClr val="A62AA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066" y="4509120"/>
            <a:ext cx="3816424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Информация о проведении публичных слушаний размещается на официальном сайте финансового управления Администрации КМР </a:t>
            </a:r>
            <a:r>
              <a:rPr lang="en-US" sz="1600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http://finkoms.ru</a:t>
            </a:r>
            <a:endParaRPr lang="ru-RU" sz="1600" b="1" dirty="0">
              <a:ln w="18000">
                <a:noFill/>
                <a:prstDash val="solid"/>
                <a:miter lim="800000"/>
              </a:ln>
              <a:solidFill>
                <a:srgbClr val="CC3399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908720"/>
            <a:ext cx="4248472" cy="124239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ПУБЛИЧНЫЕ (ОБЩЕСТВЕННЫЕ) ОБСУЖДЕНИЯ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4818" name="Picture 2" descr="https://www.zhukvesti.ru/wp-content/uploads/2020/05/%D0%9F%D0%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764704"/>
            <a:ext cx="2853147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54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514560_41-p-foni-dlya-prezentatsii-kompyuternaya-tem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4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Основные </a:t>
            </a:r>
            <a:r>
              <a:rPr lang="ru-RU" sz="24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направления бюджетной и налоговой политики </a:t>
            </a:r>
            <a:r>
              <a:rPr lang="ru-RU" sz="24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Комсомольского городского поселения </a:t>
            </a:r>
            <a:r>
              <a:rPr lang="ru-RU" sz="24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24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2022-2024 </a:t>
            </a:r>
            <a:r>
              <a:rPr lang="ru-RU" sz="24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годы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900" i="1" dirty="0" smtClean="0">
                <a:solidFill>
                  <a:schemeClr val="accent1">
                    <a:lumMod val="50000"/>
                  </a:schemeClr>
                </a:solidFill>
              </a:rPr>
              <a:t>• Сокращение расходов;</a:t>
            </a:r>
          </a:p>
          <a:p>
            <a:pPr>
              <a:buNone/>
            </a:pPr>
            <a:r>
              <a:rPr lang="ru-RU" sz="1900" i="1" dirty="0" smtClean="0">
                <a:solidFill>
                  <a:schemeClr val="accent1">
                    <a:lumMod val="50000"/>
                  </a:schemeClr>
                </a:solidFill>
              </a:rPr>
              <a:t>• Недопущение принятия новых расходных обязательств;</a:t>
            </a:r>
          </a:p>
          <a:p>
            <a:pPr>
              <a:buNone/>
            </a:pPr>
            <a:r>
              <a:rPr lang="ru-RU" sz="1900" i="1" dirty="0" smtClean="0">
                <a:solidFill>
                  <a:schemeClr val="accent1">
                    <a:lumMod val="50000"/>
                  </a:schemeClr>
                </a:solidFill>
              </a:rPr>
              <a:t>• Установление бюджетных ограничений даже на реализацию приоритетных направлений политики городского поселения;</a:t>
            </a:r>
          </a:p>
          <a:p>
            <a:pPr>
              <a:buNone/>
            </a:pPr>
            <a:r>
              <a:rPr lang="ru-RU" sz="1900" i="1" dirty="0" smtClean="0">
                <a:solidFill>
                  <a:schemeClr val="accent1">
                    <a:lumMod val="50000"/>
                  </a:schemeClr>
                </a:solidFill>
              </a:rPr>
              <a:t>• Переориентация имеющиеся ограниченные ресурсы путем их перераспределения на первоочередные расходы с целью сохранения социальной и финансовой	 стабильности;</a:t>
            </a:r>
          </a:p>
          <a:p>
            <a:pPr>
              <a:buNone/>
            </a:pPr>
            <a:r>
              <a:rPr lang="ru-RU" sz="1900" i="1" dirty="0" smtClean="0">
                <a:solidFill>
                  <a:schemeClr val="accent1">
                    <a:lumMod val="50000"/>
                  </a:schemeClr>
                </a:solidFill>
              </a:rPr>
              <a:t>• Повышение эффективности и результативности имеющихся инструментов программно-целевого управления и бюджетирования;</a:t>
            </a:r>
          </a:p>
          <a:p>
            <a:pPr>
              <a:buNone/>
            </a:pPr>
            <a:r>
              <a:rPr lang="ru-RU" sz="1900" i="1" dirty="0" smtClean="0">
                <a:solidFill>
                  <a:schemeClr val="accent1">
                    <a:lumMod val="50000"/>
                  </a:schemeClr>
                </a:solidFill>
              </a:rPr>
              <a:t>• Повышение качества предоставления </a:t>
            </a:r>
          </a:p>
          <a:p>
            <a:pPr>
              <a:buNone/>
            </a:pPr>
            <a:r>
              <a:rPr lang="ru-RU" sz="1900" i="1" dirty="0" smtClean="0">
                <a:solidFill>
                  <a:schemeClr val="accent1">
                    <a:lumMod val="50000"/>
                  </a:schemeClr>
                </a:solidFill>
              </a:rPr>
              <a:t>муниципальных услуг;</a:t>
            </a:r>
          </a:p>
          <a:p>
            <a:pPr>
              <a:buNone/>
            </a:pPr>
            <a:r>
              <a:rPr lang="ru-RU" sz="1900" i="1" dirty="0" smtClean="0">
                <a:solidFill>
                  <a:schemeClr val="accent1">
                    <a:lumMod val="50000"/>
                  </a:schemeClr>
                </a:solidFill>
              </a:rPr>
              <a:t>• Повышение прозрачности бюджета </a:t>
            </a:r>
          </a:p>
          <a:p>
            <a:pPr>
              <a:buNone/>
            </a:pPr>
            <a:r>
              <a:rPr lang="ru-RU" sz="1900" i="1" dirty="0" smtClean="0">
                <a:solidFill>
                  <a:schemeClr val="accent1">
                    <a:lumMod val="50000"/>
                  </a:schemeClr>
                </a:solidFill>
              </a:rPr>
              <a:t>и бюджетного процесса Комсомольского</a:t>
            </a:r>
          </a:p>
          <a:p>
            <a:pPr>
              <a:buNone/>
            </a:pPr>
            <a:r>
              <a:rPr lang="ru-RU" sz="1900" i="1" dirty="0" smtClean="0">
                <a:solidFill>
                  <a:schemeClr val="accent1">
                    <a:lumMod val="50000"/>
                  </a:schemeClr>
                </a:solidFill>
              </a:rPr>
              <a:t> городского поселения.</a:t>
            </a:r>
          </a:p>
          <a:p>
            <a:endParaRPr lang="ru-RU" dirty="0"/>
          </a:p>
        </p:txBody>
      </p:sp>
      <p:pic>
        <p:nvPicPr>
          <p:cNvPr id="31746" name="Picture 2" descr="https://assets.kpmg/content/dam/kpmg/images/2016/05/tr-family-tax-press-releases.jpg/jcr:content/renditions/cq5dam.web.1200.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05064"/>
            <a:ext cx="3063356" cy="1608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31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7268</TotalTime>
  <Words>4111</Words>
  <Application>Microsoft Office PowerPoint</Application>
  <PresentationFormat>Экран (4:3)</PresentationFormat>
  <Paragraphs>774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БЮДЖЕТ ДЛЯ ГРАЖДАН</vt:lpstr>
      <vt:lpstr>Что такое бюджет для граждан?</vt:lpstr>
      <vt:lpstr>Краткая характеристика Комсомольского городского поселения</vt:lpstr>
      <vt:lpstr>Определение основных понятий</vt:lpstr>
      <vt:lpstr>Какие бывают бюджеты?</vt:lpstr>
      <vt:lpstr>Бюджетный процесс в Комсомольском городском поселении</vt:lpstr>
      <vt:lpstr>Бюджетный процесс: исполнение бюджета</vt:lpstr>
      <vt:lpstr>           Возможности влияния гражданина на состав бюджета </vt:lpstr>
      <vt:lpstr>   Основные направления бюджетной и налоговой политики Комсомольского городского поселения на 2022-2024 годы</vt:lpstr>
      <vt:lpstr>Исполнение бюджета Комсомольского городского поселения за 2022 год</vt:lpstr>
      <vt:lpstr>Слайд 11</vt:lpstr>
      <vt:lpstr>Доходы бюджета Комсомольского городского поселения</vt:lpstr>
      <vt:lpstr>Слайд 13</vt:lpstr>
      <vt:lpstr>Структура налоговых доходов в 2021-2022 гг, млн.руб.</vt:lpstr>
      <vt:lpstr>Структура неналоговых доходов в 2021-2022 гг., млн.руб.</vt:lpstr>
      <vt:lpstr>Структура безвозмездных поступлений в бюджет КГП в 2021-2022 гг. </vt:lpstr>
      <vt:lpstr>Расходы бюджета Комсомольского городского поселения</vt:lpstr>
      <vt:lpstr>Слайд 18</vt:lpstr>
      <vt:lpstr>Структура расходов бюджета района по отраслям за 2022 год, тыс.руб.</vt:lpstr>
      <vt:lpstr>Распределение расходов бюджета Комсомольского городского поселения по главным распорядителям бюджетных средств, тыс.руб.</vt:lpstr>
      <vt:lpstr>Распределение расходов бюджета КГП по главным распорядителям бюджетных средств за 2022 год ,%</vt:lpstr>
      <vt:lpstr>Бюджет Комсомольского городского поселения по расходам формируется и исполняется по программам в соответствии с Бюджетным кодексом Российской Федерации.  </vt:lpstr>
      <vt:lpstr>Распределение расходов бюджета КГП по муниципальным программам в 2021-2022 годах</vt:lpstr>
      <vt:lpstr>Слайд 24</vt:lpstr>
      <vt:lpstr>Слайд 25</vt:lpstr>
      <vt:lpstr>«Муниципальная программа «Дорожная деятельность в отношении автомобильных дорог общего пользования Комсомольского городского поселения»</vt:lpstr>
      <vt:lpstr>                                                                                                                                                                                   «Обеспечение населения объектами инженерной инфраструктуры и услугами жилищно-коммунального хозяйства Комсомольского городского поселения»</vt:lpstr>
      <vt:lpstr>«Благоустройство муниципального образования «Комсомольское городское поселение Комсомольского муниципального района Ивановской области»</vt:lpstr>
      <vt:lpstr>«Культура Комсомольского городского поселения Комсомольского муниципального района»</vt:lpstr>
      <vt:lpstr>«Градостроительная деятельность на територии Комсомольского городского поселения Комсомольского муниципального района»</vt:lpstr>
      <vt:lpstr>Слайд 31</vt:lpstr>
      <vt:lpstr>Слайд 32</vt:lpstr>
      <vt:lpstr>Слайд 33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казначейство</dc:creator>
  <cp:lastModifiedBy>Nerusheva</cp:lastModifiedBy>
  <cp:revision>670</cp:revision>
  <dcterms:created xsi:type="dcterms:W3CDTF">2017-11-08T13:00:37Z</dcterms:created>
  <dcterms:modified xsi:type="dcterms:W3CDTF">2023-07-17T08:27:44Z</dcterms:modified>
</cp:coreProperties>
</file>