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67" r:id="rId2"/>
    <p:sldId id="371" r:id="rId3"/>
    <p:sldId id="418" r:id="rId4"/>
    <p:sldId id="419" r:id="rId5"/>
    <p:sldId id="421" r:id="rId6"/>
    <p:sldId id="424" r:id="rId7"/>
    <p:sldId id="420" r:id="rId8"/>
    <p:sldId id="422" r:id="rId9"/>
    <p:sldId id="425" r:id="rId10"/>
    <p:sldId id="385" r:id="rId11"/>
    <p:sldId id="373" r:id="rId12"/>
    <p:sldId id="391" r:id="rId13"/>
    <p:sldId id="394" r:id="rId14"/>
    <p:sldId id="413" r:id="rId15"/>
    <p:sldId id="411" r:id="rId16"/>
    <p:sldId id="403" r:id="rId17"/>
    <p:sldId id="374" r:id="rId18"/>
    <p:sldId id="396" r:id="rId19"/>
    <p:sldId id="390" r:id="rId20"/>
    <p:sldId id="388" r:id="rId21"/>
    <p:sldId id="286" r:id="rId22"/>
    <p:sldId id="363" r:id="rId23"/>
    <p:sldId id="360" r:id="rId24"/>
    <p:sldId id="361" r:id="rId25"/>
    <p:sldId id="362" r:id="rId26"/>
    <p:sldId id="426" r:id="rId27"/>
    <p:sldId id="334" r:id="rId28"/>
    <p:sldId id="338" r:id="rId29"/>
    <p:sldId id="339" r:id="rId30"/>
    <p:sldId id="327" r:id="rId31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D813F9-F28E-0C44-A346-DEC14CF922E5}">
          <p14:sldIdLst>
            <p14:sldId id="267"/>
            <p14:sldId id="371"/>
            <p14:sldId id="418"/>
            <p14:sldId id="419"/>
            <p14:sldId id="421"/>
            <p14:sldId id="424"/>
            <p14:sldId id="420"/>
            <p14:sldId id="422"/>
            <p14:sldId id="425"/>
            <p14:sldId id="385"/>
            <p14:sldId id="373"/>
            <p14:sldId id="391"/>
            <p14:sldId id="394"/>
            <p14:sldId id="413"/>
            <p14:sldId id="411"/>
            <p14:sldId id="403"/>
            <p14:sldId id="374"/>
            <p14:sldId id="396"/>
            <p14:sldId id="390"/>
            <p14:sldId id="388"/>
            <p14:sldId id="286"/>
            <p14:sldId id="363"/>
            <p14:sldId id="360"/>
            <p14:sldId id="361"/>
            <p14:sldId id="362"/>
            <p14:sldId id="426"/>
            <p14:sldId id="334"/>
            <p14:sldId id="338"/>
            <p14:sldId id="339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56A0"/>
    <a:srgbClr val="F1F1F1"/>
    <a:srgbClr val="D1D1D1"/>
    <a:srgbClr val="B1C1E4"/>
    <a:srgbClr val="B9B9B9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4"/>
    <p:restoredTop sz="77738" autoAdjust="0"/>
  </p:normalViewPr>
  <p:slideViewPr>
    <p:cSldViewPr snapToGrid="0">
      <p:cViewPr varScale="1">
        <p:scale>
          <a:sx n="58" d="100"/>
          <a:sy n="58" d="100"/>
        </p:scale>
        <p:origin x="-171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Субъекты малого и среднего </a:t>
            </a:r>
            <a:r>
              <a:rPr lang="ru-RU" dirty="0" smtClean="0"/>
              <a:t>предпринимательства</a:t>
            </a:r>
            <a:endParaRPr lang="ru-RU" dirty="0"/>
          </a:p>
        </c:rich>
      </c:tx>
      <c:layout>
        <c:manualLayout>
          <c:xMode val="edge"/>
          <c:yMode val="edge"/>
          <c:x val="0.20599366367082905"/>
          <c:y val="1.4138602838853324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Субъекты малого и среднего предпринимательства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9E-45FA-BC2D-EDF380418DD6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9E-45FA-BC2D-EDF380418DD6}"/>
              </c:ext>
            </c:extLst>
          </c:dPt>
          <c:dPt>
            <c:idx val="2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9E-45FA-BC2D-EDF380418DD6}"/>
              </c:ext>
            </c:extLst>
          </c:dPt>
          <c:dLbls>
            <c:dLbl>
              <c:idx val="0"/>
              <c:layout>
                <c:manualLayout>
                  <c:x val="-9.7845055464323705E-2"/>
                  <c:y val="4.2085165599777347E-2"/>
                </c:manualLayout>
              </c:layout>
              <c:tx>
                <c:rich>
                  <a:bodyPr/>
                  <a:lstStyle/>
                  <a:p>
                    <a:fld id="{75643ED1-7680-4B62-98C5-89B9BB99DCE1}" type="PERCENTAGE">
                      <a:rPr lang="en-US" sz="14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119150167862302"/>
                      <c:h val="0.141169898281274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9E-45FA-BC2D-EDF380418DD6}"/>
                </c:ext>
              </c:extLst>
            </c:dLbl>
            <c:dLbl>
              <c:idx val="1"/>
              <c:layout>
                <c:manualLayout>
                  <c:x val="-0.12004715988041602"/>
                  <c:y val="2.4580990815474508E-2"/>
                </c:manualLayout>
              </c:layout>
              <c:tx>
                <c:rich>
                  <a:bodyPr/>
                  <a:lstStyle/>
                  <a:p>
                    <a:fld id="{931EE2B6-FFCB-4EBA-B522-C8A49D05FD7D}" type="PERCENTAGE">
                      <a:rPr lang="en-US" sz="14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254677525863968"/>
                      <c:h val="0.15554011833280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49E-45FA-BC2D-EDF380418DD6}"/>
                </c:ext>
              </c:extLst>
            </c:dLbl>
            <c:dLbl>
              <c:idx val="2"/>
              <c:layout>
                <c:manualLayout>
                  <c:x val="0.2690164499853544"/>
                  <c:y val="-0.242188693151499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aseline="0" dirty="0"/>
                      <a:t>
</a:t>
                    </a:r>
                    <a:fld id="{F8975DFB-4C1D-492F-BCDF-122B43D4A6B5}" type="PERCENTAGE">
                      <a:rPr lang="en-US" sz="1400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en-US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21681534800446"/>
                      <c:h val="0.18080563753359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9E-45FA-BC2D-EDF380418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Малые предприятия</c:v>
                </c:pt>
                <c:pt idx="1">
                  <c:v>Микропредприятия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3.1</c:v>
                </c:pt>
                <c:pt idx="1">
                  <c:v>13.4</c:v>
                </c:pt>
                <c:pt idx="2">
                  <c:v>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9E-45FA-BC2D-EDF380418DD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11.09.2024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233488"/>
            <a:ext cx="48117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0" rIns="90901" bIns="4545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901" tIns="45450" rIns="90901" bIns="4545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8208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9606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7071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563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4265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9DBB93-B757-138D-B134-2ED1B4D97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747CA01-0EBC-EB1B-552C-CF6A5BC65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1CEB553-9204-3270-9127-1D0254F81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61B194-9608-E569-C7DD-6CE7A7FC9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89558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5668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412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651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16327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929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7533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9691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59983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26687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81873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19374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80709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3593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4335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31023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4892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0441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30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4760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5759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3270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6304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28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94094" y="2386744"/>
            <a:ext cx="751781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846" y="4352544"/>
            <a:ext cx="5526310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8157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960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0653" y="937260"/>
            <a:ext cx="1141797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883" y="937260"/>
            <a:ext cx="51091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9587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1469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98626" y="2386744"/>
            <a:ext cx="7518654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9846" y="4352465"/>
            <a:ext cx="5526310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1131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093" y="2638044"/>
            <a:ext cx="3562025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82" y="2638044"/>
            <a:ext cx="356472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6582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092" y="2313435"/>
            <a:ext cx="356202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092" y="3143250"/>
            <a:ext cx="3562026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9882" y="3143250"/>
            <a:ext cx="356472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49882" y="2313435"/>
            <a:ext cx="356472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ACFB-CE6A-F744-9AEA-E08B5B8BAE3D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52035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7649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3988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94095" y="2243830"/>
            <a:ext cx="3564810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65" y="804672"/>
            <a:ext cx="391287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4879" y="3549918"/>
            <a:ext cx="3083243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4095" y="6236208"/>
            <a:ext cx="41235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2721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4952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93420" y="2243828"/>
            <a:ext cx="356616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53001" y="-42172"/>
            <a:ext cx="4957954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4879" y="3549920"/>
            <a:ext cx="3083243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6164F-07BA-6243-AF5E-D22E108E4987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93420" y="6236208"/>
            <a:ext cx="4120896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8614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739883" y="964692"/>
            <a:ext cx="643256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9883" y="2638046"/>
            <a:ext cx="643256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188" y="6238816"/>
            <a:ext cx="223741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11.09.2024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4092" y="6236208"/>
            <a:ext cx="493638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6788" y="6217920"/>
            <a:ext cx="39624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4309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11" Type="http://schemas.openxmlformats.org/officeDocument/2006/relationships/image" Target="../media/image8.jpeg"/><Relationship Id="rId5" Type="http://schemas.openxmlformats.org/officeDocument/2006/relationships/image" Target="../media/image27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5.jpeg"/><Relationship Id="rId3" Type="http://schemas.openxmlformats.org/officeDocument/2006/relationships/image" Target="../media/image30.png"/><Relationship Id="rId21" Type="http://schemas.openxmlformats.org/officeDocument/2006/relationships/image" Target="../media/image38.jpeg"/><Relationship Id="rId12" Type="http://schemas.openxmlformats.org/officeDocument/2006/relationships/image" Target="../media/image91.sv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sv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15" Type="http://schemas.openxmlformats.org/officeDocument/2006/relationships/image" Target="../media/image34.png"/><Relationship Id="rId23" Type="http://schemas.openxmlformats.org/officeDocument/2006/relationships/image" Target="../media/image40.jpeg"/><Relationship Id="rId10" Type="http://schemas.openxmlformats.org/officeDocument/2006/relationships/image" Target="../media/image89.svg"/><Relationship Id="rId19" Type="http://schemas.openxmlformats.org/officeDocument/2006/relationships/image" Target="../media/image36.jpeg"/><Relationship Id="rId4" Type="http://schemas.openxmlformats.org/officeDocument/2006/relationships/image" Target="../media/image31.png"/><Relationship Id="rId14" Type="http://schemas.openxmlformats.org/officeDocument/2006/relationships/image" Target="../media/image24.svg"/><Relationship Id="rId22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11" Type="http://schemas.openxmlformats.org/officeDocument/2006/relationships/image" Target="../media/image46.jpeg"/><Relationship Id="rId5" Type="http://schemas.openxmlformats.org/officeDocument/2006/relationships/image" Target="../media/image52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1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4.sv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58.png"/><Relationship Id="rId4" Type="http://schemas.openxmlformats.org/officeDocument/2006/relationships/image" Target="../media/image112.sv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koms37.gosuslug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13" Type="http://schemas.openxmlformats.org/officeDocument/2006/relationships/image" Target="../media/image46.jpe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svg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image" Target="../media/image186.svg"/><Relationship Id="rId4" Type="http://schemas.openxmlformats.org/officeDocument/2006/relationships/image" Target="../media/image1800.sv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image" Target="../media/image2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sv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46.jpeg"/><Relationship Id="rId10" Type="http://schemas.openxmlformats.org/officeDocument/2006/relationships/image" Target="../media/image214.svg"/><Relationship Id="rId4" Type="http://schemas.openxmlformats.org/officeDocument/2006/relationships/image" Target="../media/image210.svg"/><Relationship Id="rId9" Type="http://schemas.openxmlformats.org/officeDocument/2006/relationships/image" Target="../media/image77.png"/><Relationship Id="rId14" Type="http://schemas.openxmlformats.org/officeDocument/2006/relationships/image" Target="../media/image2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.svg"/><Relationship Id="rId3" Type="http://schemas.openxmlformats.org/officeDocument/2006/relationships/image" Target="../media/image83.png"/><Relationship Id="rId12" Type="http://schemas.openxmlformats.org/officeDocument/2006/relationships/image" Target="../media/image85.png"/><Relationship Id="rId17" Type="http://schemas.openxmlformats.org/officeDocument/2006/relationships/image" Target="../media/image80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227.svg"/><Relationship Id="rId5" Type="http://schemas.openxmlformats.org/officeDocument/2006/relationships/image" Target="../media/image223.svg"/><Relationship Id="rId15" Type="http://schemas.openxmlformats.org/officeDocument/2006/relationships/image" Target="../media/image231.svg"/><Relationship Id="rId10" Type="http://schemas.openxmlformats.org/officeDocument/2006/relationships/image" Target="../media/image84.png"/><Relationship Id="rId9" Type="http://schemas.openxmlformats.org/officeDocument/2006/relationships/image" Target="../media/image164.svg"/><Relationship Id="rId1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svg"/><Relationship Id="rId18" Type="http://schemas.openxmlformats.org/officeDocument/2006/relationships/image" Target="../media/image92.png"/><Relationship Id="rId3" Type="http://schemas.openxmlformats.org/officeDocument/2006/relationships/image" Target="../media/image83.png"/><Relationship Id="rId21" Type="http://schemas.openxmlformats.org/officeDocument/2006/relationships/image" Target="../media/image239.svg"/><Relationship Id="rId7" Type="http://schemas.openxmlformats.org/officeDocument/2006/relationships/image" Target="../media/image32.png"/><Relationship Id="rId12" Type="http://schemas.openxmlformats.org/officeDocument/2006/relationships/image" Target="../media/image89.png"/><Relationship Id="rId17" Type="http://schemas.openxmlformats.org/officeDocument/2006/relationships/image" Target="../media/image235.sv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.svg"/><Relationship Id="rId11" Type="http://schemas.openxmlformats.org/officeDocument/2006/relationships/image" Target="../media/image233.svg"/><Relationship Id="rId24" Type="http://schemas.openxmlformats.org/officeDocument/2006/relationships/image" Target="../media/image81.jpeg"/><Relationship Id="rId5" Type="http://schemas.openxmlformats.org/officeDocument/2006/relationships/image" Target="../media/image87.png"/><Relationship Id="rId15" Type="http://schemas.openxmlformats.org/officeDocument/2006/relationships/image" Target="../media/image199.svg"/><Relationship Id="rId23" Type="http://schemas.openxmlformats.org/officeDocument/2006/relationships/image" Target="../media/image241.svg"/><Relationship Id="rId10" Type="http://schemas.openxmlformats.org/officeDocument/2006/relationships/image" Target="../media/image88.png"/><Relationship Id="rId19" Type="http://schemas.openxmlformats.org/officeDocument/2006/relationships/image" Target="../media/image237.svg"/><Relationship Id="rId4" Type="http://schemas.openxmlformats.org/officeDocument/2006/relationships/image" Target="../media/image223.svg"/><Relationship Id="rId9" Type="http://schemas.openxmlformats.org/officeDocument/2006/relationships/image" Target="../media/image91.svg"/><Relationship Id="rId14" Type="http://schemas.openxmlformats.org/officeDocument/2006/relationships/image" Target="../media/image90.png"/><Relationship Id="rId22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5.jpeg"/><Relationship Id="rId3" Type="http://schemas.openxmlformats.org/officeDocument/2006/relationships/image" Target="../media/image83.png"/><Relationship Id="rId7" Type="http://schemas.openxmlformats.org/officeDocument/2006/relationships/image" Target="../media/image218.sv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9.svg"/><Relationship Id="rId5" Type="http://schemas.openxmlformats.org/officeDocument/2006/relationships/image" Target="../media/image79.png"/><Relationship Id="rId10" Type="http://schemas.openxmlformats.org/officeDocument/2006/relationships/image" Target="../media/image90.png"/><Relationship Id="rId4" Type="http://schemas.openxmlformats.org/officeDocument/2006/relationships/image" Target="../media/image223.svg"/><Relationship Id="rId9" Type="http://schemas.openxmlformats.org/officeDocument/2006/relationships/image" Target="../media/image23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1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5.png"/><Relationship Id="rId18" Type="http://schemas.openxmlformats.org/officeDocument/2006/relationships/image" Target="../media/image57.svg"/><Relationship Id="rId3" Type="http://schemas.openxmlformats.org/officeDocument/2006/relationships/image" Target="../media/image10.png"/><Relationship Id="rId21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51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49.svg"/><Relationship Id="rId19" Type="http://schemas.openxmlformats.org/officeDocument/2006/relationships/image" Target="../media/image18.png"/><Relationship Id="rId4" Type="http://schemas.openxmlformats.org/officeDocument/2006/relationships/image" Target="../media/image43.svg"/><Relationship Id="rId9" Type="http://schemas.openxmlformats.org/officeDocument/2006/relationships/image" Target="../media/image13.png"/><Relationship Id="rId14" Type="http://schemas.openxmlformats.org/officeDocument/2006/relationships/image" Target="../media/image5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039" y="1137674"/>
            <a:ext cx="5181451" cy="3224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0" y="0"/>
            <a:ext cx="99060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i="1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                                                                               </a:t>
            </a:r>
            <a:r>
              <a:rPr lang="ru-RU" sz="800" b="1" i="1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Администрация Комсомольского</a:t>
            </a:r>
          </a:p>
          <a:p>
            <a:r>
              <a:rPr lang="ru-RU" sz="800" b="1" i="1" dirty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 </a:t>
            </a:r>
            <a:r>
              <a:rPr lang="ru-RU" sz="800" b="1" i="1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муниципального района Ивановской области</a:t>
            </a:r>
          </a:p>
          <a:p>
            <a:r>
              <a:rPr lang="ru-RU" sz="2000" b="1" i="1" u="sng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ИНВЕСТИЦИОННЫЙ ПРОФИЛЬ </a:t>
            </a:r>
          </a:p>
          <a:p>
            <a:r>
              <a:rPr lang="ru-RU" sz="2000" b="1" i="1" u="sng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КОМСОМОЛЬСКИЙ МУНИЦИПАЛЬНЫЙ РАЙОН ИВАНОВСКОЙ ОБЛАСТИ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736" y="0"/>
            <a:ext cx="588264" cy="784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520" y="4447467"/>
            <a:ext cx="3075432" cy="19032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41" y="1220019"/>
            <a:ext cx="3710687" cy="314166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76" y="4447467"/>
            <a:ext cx="3054096" cy="2108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967334"/>
            <a:ext cx="74295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472" y="4540812"/>
            <a:ext cx="2824653" cy="18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ИСКУССТВО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465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маршрутов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1651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памятных знаков</a:t>
            </a:r>
            <a:endParaRPr lang="ru-RU" sz="1400" b="1" spc="-2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1713061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spc="-2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бщественных музея</a:t>
            </a:r>
            <a:endParaRPr lang="ru-RU" sz="1400" b="1" spc="-2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192024" y="189625"/>
            <a:ext cx="95955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</a:t>
            </a:r>
            <a:endParaRPr lang="ru-RU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27962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1635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5048" y="2712253"/>
            <a:ext cx="73584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9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</a:t>
            </a:r>
            <a:r>
              <a:rPr lang="ru-RU" sz="1400" b="1" spc="-2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2926F69-40C7-3974-087F-9781F99C6E13}"/>
              </a:ext>
            </a:extLst>
          </p:cNvPr>
          <p:cNvSpPr txBox="1"/>
          <p:nvPr/>
        </p:nvSpPr>
        <p:spPr>
          <a:xfrm>
            <a:off x="726226" y="4795105"/>
            <a:ext cx="994510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5048" y="4238661"/>
            <a:ext cx="73583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sz="10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1368 </a:t>
            </a:r>
            <a:r>
              <a:rPr lang="ru-RU" sz="1400" b="1" spc="-2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sz="1100" b="1" spc="-2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726226" y="3437803"/>
            <a:ext cx="105843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10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endParaRPr lang="ru-RU" sz="10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80"/>
              </a:lnSpc>
            </a:pPr>
            <a:r>
              <a:rPr lang="ru-RU" sz="10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1176 </a:t>
            </a:r>
            <a:r>
              <a:rPr lang="ru-RU" sz="1400" b="1" spc="-2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фельдшерско-акушерских </a:t>
            </a: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9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26547" y="2255274"/>
            <a:ext cx="2196000" cy="3184166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350472" y="2526107"/>
            <a:ext cx="1068616" cy="311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4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спортзалов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350472" y="3621139"/>
            <a:ext cx="15824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20"/>
              </a:lnSpc>
            </a:pPr>
            <a:r>
              <a:rPr lang="ru-RU" sz="12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2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балансового износа зданий</a:t>
            </a:r>
          </a:p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заполняемость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22391" y="6875"/>
            <a:ext cx="583609" cy="7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595831" y="1399578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83521" y="1514712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690513" y="1531010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24446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63" name="Рисунок 262">
            <a:extLst>
              <a:ext uri="{FF2B5EF4-FFF2-40B4-BE49-F238E27FC236}">
                <a16:creationId xmlns:a16="http://schemas.microsoft.com/office/drawing/2014/main" xmlns="" id="{8E5C323A-7955-C023-DF85-5C05D281FC6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640" y="3120119"/>
            <a:ext cx="1799522" cy="1465201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1526" y="403162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0" y="186417"/>
            <a:ext cx="97875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СЕЛО ПИСЦОВО КОМСОМОЛЬСКОГО МУНИЦИПАЛЬНОГО РАЙОНА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«ОБЩЕСТВЕННЫЙ КРАЕВЕДЧЕСКИЙ МУЗЕЙ»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6835241" y="3931031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35241" y="5181886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 rot="10800000" flipV="1">
            <a:off x="2512344" y="2042811"/>
            <a:ext cx="1048880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 КРАЕВЕДЧЕСКИЙ МУЗЕЙ В С,ПИСЦОВО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593506" y="1824963"/>
            <a:ext cx="966175" cy="6463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«ОТРАДА» (посвященный русской женщине купеческого сословия) в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с.Писцово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2 565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xmlns="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— 52 пешеходных,         более —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выездных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3 350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2 515 человек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051059" y="5555161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27035" y="525102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22391" y="7323"/>
            <a:ext cx="583609" cy="778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270" y="1525351"/>
            <a:ext cx="1842261" cy="1454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269" y="3118022"/>
            <a:ext cx="2870412" cy="1452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578" y="4723427"/>
            <a:ext cx="2837103" cy="1456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21" y="1501937"/>
            <a:ext cx="1659852" cy="1454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70" y="3111190"/>
            <a:ext cx="2832845" cy="1474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46" y="4701370"/>
            <a:ext cx="2833557" cy="15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82296" y="2189827"/>
            <a:ext cx="4325112" cy="2080841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484632" y="184927"/>
            <a:ext cx="83484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КОМСОМОЛЬСКОМ МУНИЦИПАЛЬНОМ РАЙОНЕ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3E6210EF-3CE9-687B-D58A-316299AB2051}"/>
              </a:ext>
            </a:extLst>
          </p:cNvPr>
          <p:cNvSpPr/>
          <p:nvPr/>
        </p:nvSpPr>
        <p:spPr>
          <a:xfrm>
            <a:off x="82296" y="1401546"/>
            <a:ext cx="4325112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ОРГАНИЗОВАНЫ 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АВТОМОБИЛЬНЫЕ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МАРШРУТЫ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2E6E61-8778-3D82-B66B-86675CBE24C0}"/>
              </a:ext>
            </a:extLst>
          </p:cNvPr>
          <p:cNvSpPr txBox="1"/>
          <p:nvPr/>
        </p:nvSpPr>
        <p:spPr>
          <a:xfrm>
            <a:off x="1171671" y="2434822"/>
            <a:ext cx="403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1473CE6-90F5-AEE0-DE2C-741B3FB20BBD}"/>
              </a:ext>
            </a:extLst>
          </p:cNvPr>
          <p:cNvSpPr/>
          <p:nvPr/>
        </p:nvSpPr>
        <p:spPr>
          <a:xfrm>
            <a:off x="155449" y="2434052"/>
            <a:ext cx="220694" cy="221046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099476-09E3-2F37-3B67-A28244658081}"/>
              </a:ext>
            </a:extLst>
          </p:cNvPr>
          <p:cNvSpPr txBox="1"/>
          <p:nvPr/>
        </p:nvSpPr>
        <p:spPr>
          <a:xfrm>
            <a:off x="484632" y="2434052"/>
            <a:ext cx="47183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маршрут: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Иваново-село </a:t>
            </a:r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Седельницы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Писцово, посещение села </a:t>
            </a:r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Седельницы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 </a:t>
            </a:r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Неупивая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чаша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общественного музея</a:t>
            </a:r>
          </a:p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«Отрада», храмового комплекса села Писцово «Святой </a:t>
            </a:r>
          </a:p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Троицы»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4F9D21E-69D1-7F1B-E002-38AFEE7A6866}"/>
              </a:ext>
            </a:extLst>
          </p:cNvPr>
          <p:cNvSpPr/>
          <p:nvPr/>
        </p:nvSpPr>
        <p:spPr>
          <a:xfrm>
            <a:off x="155450" y="3341993"/>
            <a:ext cx="220692" cy="270664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2F9F45-0791-A0D0-EB8F-4D140334C4EC}"/>
              </a:ext>
            </a:extLst>
          </p:cNvPr>
          <p:cNvSpPr txBox="1"/>
          <p:nvPr/>
        </p:nvSpPr>
        <p:spPr>
          <a:xfrm>
            <a:off x="484632" y="3341993"/>
            <a:ext cx="36941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маршрут по древнему селу 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Писцово.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5DD8FE-13F5-CB44-668C-25BCEE88B1E4}"/>
              </a:ext>
            </a:extLst>
          </p:cNvPr>
          <p:cNvSpPr txBox="1"/>
          <p:nvPr/>
        </p:nvSpPr>
        <p:spPr>
          <a:xfrm>
            <a:off x="1171671" y="4082328"/>
            <a:ext cx="141250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70E95D-6538-7CE3-716C-E98AFC270ABC}"/>
              </a:ext>
            </a:extLst>
          </p:cNvPr>
          <p:cNvSpPr txBox="1"/>
          <p:nvPr/>
        </p:nvSpPr>
        <p:spPr>
          <a:xfrm>
            <a:off x="1171671" y="4619106"/>
            <a:ext cx="145244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A5F051-E20D-AD88-EE11-D3FFBACF9B57}"/>
              </a:ext>
            </a:extLst>
          </p:cNvPr>
          <p:cNvSpPr txBox="1"/>
          <p:nvPr/>
        </p:nvSpPr>
        <p:spPr>
          <a:xfrm>
            <a:off x="104598" y="6636105"/>
            <a:ext cx="7101130" cy="128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22391" y="-6771"/>
            <a:ext cx="583609" cy="778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32" y="4382779"/>
            <a:ext cx="3232545" cy="2172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477" y="998390"/>
            <a:ext cx="2529004" cy="3372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209" y="1434044"/>
            <a:ext cx="2817085" cy="4539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438" y="4411441"/>
            <a:ext cx="2943667" cy="22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4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45A40C3D-5FE2-E053-3290-D28F2204372C}"/>
              </a:ext>
            </a:extLst>
          </p:cNvPr>
          <p:cNvSpPr/>
          <p:nvPr/>
        </p:nvSpPr>
        <p:spPr>
          <a:xfrm>
            <a:off x="6581319" y="1429318"/>
            <a:ext cx="3222044" cy="5028221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8D9851CB-3B9D-FFA9-7B9B-F99179EA665A}"/>
              </a:ext>
            </a:extLst>
          </p:cNvPr>
          <p:cNvSpPr/>
          <p:nvPr/>
        </p:nvSpPr>
        <p:spPr>
          <a:xfrm>
            <a:off x="111512" y="1401546"/>
            <a:ext cx="6452464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F2BF197B-A448-E079-7BC3-CC0BAF390F9F}"/>
              </a:ext>
            </a:extLst>
          </p:cNvPr>
          <p:cNvSpPr/>
          <p:nvPr/>
        </p:nvSpPr>
        <p:spPr>
          <a:xfrm>
            <a:off x="184979" y="1504899"/>
            <a:ext cx="3043538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F9C4-38A1-7877-08F5-FF97015D71C6}"/>
              </a:ext>
            </a:extLst>
          </p:cNvPr>
          <p:cNvSpPr txBox="1"/>
          <p:nvPr/>
        </p:nvSpPr>
        <p:spPr>
          <a:xfrm>
            <a:off x="0" y="156452"/>
            <a:ext cx="97875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2400" b="1" u="sng" dirty="0" smtClean="0">
                <a:solidFill>
                  <a:srgbClr val="4756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  <a:r>
              <a:rPr lang="ru-RU" sz="2400" b="1" u="sng" dirty="0" smtClean="0">
                <a:solidFill>
                  <a:srgbClr val="4756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КОМСОМОЛЬСКОМ</a:t>
            </a: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МУНИЦИПАЛЬНОМ РАЙОНЕ</a:t>
            </a:r>
            <a:endParaRPr lang="x-none" sz="2400" b="1" u="sng" dirty="0">
              <a:solidFill>
                <a:srgbClr val="4756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697CC25-E141-68D7-3AF7-2D6890050277}"/>
              </a:ext>
            </a:extLst>
          </p:cNvPr>
          <p:cNvSpPr txBox="1"/>
          <p:nvPr/>
        </p:nvSpPr>
        <p:spPr>
          <a:xfrm>
            <a:off x="1964265" y="1867193"/>
            <a:ext cx="168881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«СВЯТОЙ ТРОИЦЫ»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с.ПИСЦОВО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6DD7929-F616-C9CC-CA73-76240227E2F5}"/>
              </a:ext>
            </a:extLst>
          </p:cNvPr>
          <p:cNvSpPr txBox="1"/>
          <p:nvPr/>
        </p:nvSpPr>
        <p:spPr>
          <a:xfrm>
            <a:off x="6581319" y="4805715"/>
            <a:ext cx="37224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455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Писцово (в 2023 году)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«</a:t>
            </a:r>
            <a:r>
              <a:rPr lang="ru-RU" sz="1100" b="1" spc="-2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Писцовский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край мастеров»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E3A4C9-2BF0-143F-A841-6178A0FDF96B}"/>
              </a:ext>
            </a:extLst>
          </p:cNvPr>
          <p:cNvSpPr txBox="1"/>
          <p:nvPr/>
        </p:nvSpPr>
        <p:spPr>
          <a:xfrm>
            <a:off x="7036421" y="5559793"/>
            <a:ext cx="2407830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благоустройство автомобильного моста на реке Чёрная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с.Писцово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масштабных праздничных мероприятий для жителей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7757ABF-CE18-4EF4-9BF0-AE7C8D81B176}"/>
              </a:ext>
            </a:extLst>
          </p:cNvPr>
          <p:cNvSpPr/>
          <p:nvPr/>
        </p:nvSpPr>
        <p:spPr>
          <a:xfrm>
            <a:off x="202445" y="3932320"/>
            <a:ext cx="3063043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A399365B-8394-2661-767B-A9A723347202}"/>
              </a:ext>
            </a:extLst>
          </p:cNvPr>
          <p:cNvSpPr/>
          <p:nvPr/>
        </p:nvSpPr>
        <p:spPr>
          <a:xfrm>
            <a:off x="3314994" y="1504899"/>
            <a:ext cx="2826000" cy="2172127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793D5F30-060A-B010-4F6B-9E7C5FE58BF0}"/>
              </a:ext>
            </a:extLst>
          </p:cNvPr>
          <p:cNvSpPr/>
          <p:nvPr/>
        </p:nvSpPr>
        <p:spPr>
          <a:xfrm>
            <a:off x="3308904" y="3897238"/>
            <a:ext cx="3140084" cy="2245864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645823-3F3F-E5A0-0E3E-A266C73C7D03}"/>
              </a:ext>
            </a:extLst>
          </p:cNvPr>
          <p:cNvSpPr txBox="1"/>
          <p:nvPr/>
        </p:nvSpPr>
        <p:spPr>
          <a:xfrm>
            <a:off x="1881288" y="4158292"/>
            <a:ext cx="1792346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«РОЖДЕСТВА </a:t>
            </a:r>
          </a:p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ПРЕСВЯТОЙ БОГОРОДИЦЫ» </a:t>
            </a:r>
            <a:r>
              <a:rPr lang="ru-RU" sz="7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с.ПИСЦОВО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E66BC2-F2F8-59E6-5B96-45775CFB9196}"/>
              </a:ext>
            </a:extLst>
          </p:cNvPr>
          <p:cNvSpPr txBox="1"/>
          <p:nvPr/>
        </p:nvSpPr>
        <p:spPr>
          <a:xfrm rot="10800000" flipV="1">
            <a:off x="5071801" y="4158291"/>
            <a:ext cx="1720024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«РОЖДЕСТВА </a:t>
            </a:r>
            <a:endParaRPr lang="ru-RU" sz="7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ПРЕСВЯТОЙ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БОГОРОДИЦЫ</a:t>
            </a:r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ПИСЦОВО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47C672-4E28-C96F-D4F6-4966E6FCADA2}"/>
              </a:ext>
            </a:extLst>
          </p:cNvPr>
          <p:cNvSpPr txBox="1"/>
          <p:nvPr/>
        </p:nvSpPr>
        <p:spPr>
          <a:xfrm>
            <a:off x="6900862" y="5098129"/>
            <a:ext cx="252292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u="sng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  <a:p>
            <a:pPr>
              <a:lnSpc>
                <a:spcPts val="1220"/>
              </a:lnSpc>
            </a:pPr>
            <a:endParaRPr lang="ru-RU" sz="1100" b="1" u="sng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2022 года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73010" y="895116"/>
            <a:ext cx="3166494" cy="38380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253727" y="72259"/>
            <a:ext cx="545970" cy="7279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79" y="1504899"/>
            <a:ext cx="1735870" cy="22894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39" y="3932320"/>
            <a:ext cx="1631321" cy="226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102" y="3912024"/>
            <a:ext cx="1752699" cy="22211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336" y="1524308"/>
            <a:ext cx="2865951" cy="21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инвестиционных проектов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ПРИЧИНА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14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которой компании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kumimoji="0" lang="ru-RU" sz="14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реализуют инвестиционные проекты</a:t>
            </a:r>
            <a:endParaRPr kumimoji="0" lang="x-none" sz="14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транспортную инфраструктуру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бизнес-инфраструктуру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A08B46-D94D-0287-1861-FDC8D42E6E4F}"/>
              </a:ext>
            </a:extLst>
          </p:cNvPr>
          <p:cNvSpPr txBox="1"/>
          <p:nvPr/>
        </p:nvSpPr>
        <p:spPr>
          <a:xfrm>
            <a:off x="289932" y="156117"/>
            <a:ext cx="94976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  <a:r>
              <a:rPr lang="ru-RU" sz="2400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25CE0A5-C6DD-EFB5-7F0D-422A5515A6CF}"/>
              </a:ext>
            </a:extLst>
          </p:cNvPr>
          <p:cNvSpPr/>
          <p:nvPr/>
        </p:nvSpPr>
        <p:spPr>
          <a:xfrm>
            <a:off x="3688010" y="3972464"/>
            <a:ext cx="6105067" cy="1063006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Ограничено возможность реализации инвестиционных проектов за счёт собственных средств,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E68BAEC-57FA-0428-15A8-90E073C6D260}"/>
              </a:ext>
            </a:extLst>
          </p:cNvPr>
          <p:cNvSpPr/>
          <p:nvPr/>
        </p:nvSpPr>
        <p:spPr>
          <a:xfrm>
            <a:off x="3688010" y="2576116"/>
            <a:ext cx="6105067" cy="1343353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инансовые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трудности (Необходимость 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с созданием/модернизацией инженерной инфраструктуры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xmlns="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xmlns="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xmlns="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xmlns="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253727" y="72259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6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067BD9-D533-C2EB-AB7A-A348FA5B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4DA641C-28F7-AB07-AC73-CF823DE9E202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инвестиционных проектов в отраслях:</a:t>
            </a:r>
          </a:p>
          <a:p>
            <a:pPr>
              <a:buClr>
                <a:srgbClr val="B1C1E4"/>
              </a:buCl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водоотведение </a:t>
            </a:r>
          </a:p>
          <a:p>
            <a:pPr>
              <a:buClr>
                <a:srgbClr val="B1C1E4"/>
              </a:buCl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2.Транспортировка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хранения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32A19E09-8A8B-DF05-07FF-D66C1A234E89}"/>
              </a:ext>
            </a:extLst>
          </p:cNvPr>
          <p:cNvSpPr/>
          <p:nvPr/>
        </p:nvSpPr>
        <p:spPr>
          <a:xfrm>
            <a:off x="5297771" y="4482031"/>
            <a:ext cx="4483862" cy="1825790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привлечением инвесторов                                                  (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онкуренция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 соседними районами)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со стороны государства на компании в части влияния их деятельности на экологию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46A99C7-7A99-FCE4-1D0F-343C8433EACB}"/>
              </a:ext>
            </a:extLst>
          </p:cNvPr>
          <p:cNvSpPr/>
          <p:nvPr/>
        </p:nvSpPr>
        <p:spPr>
          <a:xfrm>
            <a:off x="627017" y="2226454"/>
            <a:ext cx="4511814" cy="152630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отрасли обрабатывающих производств за счёт реализации инвестиционных проектов на предприятиях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района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отрасли сельского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на территории Комсомольского муниципального района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FAD8916E-368D-C1E9-883C-F3D286685D8A}"/>
              </a:ext>
            </a:extLst>
          </p:cNvPr>
          <p:cNvSpPr/>
          <p:nvPr/>
        </p:nvSpPr>
        <p:spPr>
          <a:xfrm>
            <a:off x="640991" y="1517903"/>
            <a:ext cx="4497839" cy="634453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91DFD07D-00AC-6382-7B25-1647B5D63A0A}"/>
              </a:ext>
            </a:extLst>
          </p:cNvPr>
          <p:cNvSpPr/>
          <p:nvPr/>
        </p:nvSpPr>
        <p:spPr>
          <a:xfrm>
            <a:off x="627016" y="4482030"/>
            <a:ext cx="4497837" cy="1943147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Рост спроса на услуги транспортировки и хранения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отраслей сельского хозяйства за счёт вовлечение               в оборот неиспользуемых земель сельскохозяйственного назначения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емонт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сетей теплоснабжения, водоснабжение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3E4A380-3D99-7562-0E36-6B77F76BA079}"/>
              </a:ext>
            </a:extLst>
          </p:cNvPr>
          <p:cNvSpPr/>
          <p:nvPr/>
        </p:nvSpPr>
        <p:spPr>
          <a:xfrm>
            <a:off x="795528" y="3820638"/>
            <a:ext cx="4243109" cy="593513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2ECBFE-30DE-A3AE-E1A8-8944EEE898E9}"/>
              </a:ext>
            </a:extLst>
          </p:cNvPr>
          <p:cNvSpPr txBox="1"/>
          <p:nvPr/>
        </p:nvSpPr>
        <p:spPr>
          <a:xfrm>
            <a:off x="237744" y="141364"/>
            <a:ext cx="95498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ФАКТОРЫ И РИСКИ РАЗВИТИЯ КОМСОМОЛЬСКОГО МУНИЦИПАЛЬНОГО РАЙОНА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93246EC-7893-7BC9-255A-047933E1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E4F5974F-0D4E-4490-E136-D0312A004893}"/>
              </a:ext>
            </a:extLst>
          </p:cNvPr>
          <p:cNvSpPr/>
          <p:nvPr/>
        </p:nvSpPr>
        <p:spPr>
          <a:xfrm>
            <a:off x="5297772" y="1517903"/>
            <a:ext cx="4500160" cy="634454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1AA1CA8E-723C-384E-46F3-B5D4BB9DD07F}"/>
              </a:ext>
            </a:extLst>
          </p:cNvPr>
          <p:cNvSpPr/>
          <p:nvPr/>
        </p:nvSpPr>
        <p:spPr>
          <a:xfrm>
            <a:off x="5297771" y="3820638"/>
            <a:ext cx="4486184" cy="593513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2B2793-94A9-04A3-C01B-88F6FD8ABD1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22391" y="24007"/>
            <a:ext cx="583609" cy="7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8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A7D13D97-88D9-27E6-6C22-29FB7739103F}"/>
              </a:ext>
            </a:extLst>
          </p:cNvPr>
          <p:cNvSpPr/>
          <p:nvPr/>
        </p:nvSpPr>
        <p:spPr>
          <a:xfrm>
            <a:off x="7598613" y="1376762"/>
            <a:ext cx="2112316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9EC2F-CF31-786D-D4D8-C17159FE658C}"/>
              </a:ext>
            </a:extLst>
          </p:cNvPr>
          <p:cNvSpPr txBox="1"/>
          <p:nvPr/>
        </p:nvSpPr>
        <p:spPr>
          <a:xfrm>
            <a:off x="128016" y="116800"/>
            <a:ext cx="8842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ТРЕНДЫ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КОМСОМОЛЬСКОГО МУНИЦИПАЛЬНОГО РАЙОНА</a:t>
            </a:r>
            <a:endParaRPr lang="ru-RU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DFD040F-E768-5ADE-B5B2-62A957EAB713}"/>
              </a:ext>
            </a:extLst>
          </p:cNvPr>
          <p:cNvSpPr/>
          <p:nvPr/>
        </p:nvSpPr>
        <p:spPr>
          <a:xfrm>
            <a:off x="128016" y="1376762"/>
            <a:ext cx="2505457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x-none" sz="14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E892DF85-E276-19EC-9AE4-EDF25C1DD3F8}"/>
              </a:ext>
            </a:extLst>
          </p:cNvPr>
          <p:cNvSpPr/>
          <p:nvPr/>
        </p:nvSpPr>
        <p:spPr>
          <a:xfrm>
            <a:off x="2817447" y="1376762"/>
            <a:ext cx="220260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ТРЕНД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1A4B8E0-BDA8-FF6A-9BD0-97F7BBC9403A}"/>
              </a:ext>
            </a:extLst>
          </p:cNvPr>
          <p:cNvSpPr/>
          <p:nvPr/>
        </p:nvSpPr>
        <p:spPr>
          <a:xfrm>
            <a:off x="5212029" y="1381370"/>
            <a:ext cx="216717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128016" y="2261826"/>
            <a:ext cx="2505457" cy="1898694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ОБРАБАТЫВАЮЩЕЕ ПРОИЗВОДСТВО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роизводство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текстильных изделий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817447" y="2261826"/>
            <a:ext cx="2266618" cy="1898694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9CD9B1A4-5B87-CACD-4C89-1F5A2879F8A7}"/>
              </a:ext>
            </a:extLst>
          </p:cNvPr>
          <p:cNvSpPr/>
          <p:nvPr/>
        </p:nvSpPr>
        <p:spPr>
          <a:xfrm>
            <a:off x="2817446" y="4241582"/>
            <a:ext cx="2266619" cy="1967194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комплексного импортозамещения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150591" y="2261826"/>
            <a:ext cx="2228617" cy="1898694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имиджа социально-ответственной компании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E4CA7EB7-C354-EF11-6D62-CF3433AAF3E7}"/>
              </a:ext>
            </a:extLst>
          </p:cNvPr>
          <p:cNvSpPr/>
          <p:nvPr/>
        </p:nvSpPr>
        <p:spPr>
          <a:xfrm>
            <a:off x="5170293" y="4236974"/>
            <a:ext cx="2208915" cy="197180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472603" y="2300053"/>
            <a:ext cx="2338910" cy="1898694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новых рабочих мест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E94A2F5-2793-E16F-26F2-58AAB470AE7B}"/>
              </a:ext>
            </a:extLst>
          </p:cNvPr>
          <p:cNvSpPr/>
          <p:nvPr/>
        </p:nvSpPr>
        <p:spPr>
          <a:xfrm>
            <a:off x="7472602" y="4236974"/>
            <a:ext cx="2344281" cy="1971802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0B159CCD-8DCC-35D9-D343-F8D7980C00D8}"/>
              </a:ext>
            </a:extLst>
          </p:cNvPr>
          <p:cNvSpPr/>
          <p:nvPr/>
        </p:nvSpPr>
        <p:spPr>
          <a:xfrm>
            <a:off x="128016" y="4241582"/>
            <a:ext cx="2505457" cy="1967194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ОБРАБАТЫВАЮЩЕЕ ПРОИЗВОДСТВО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электрического оборудования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xmlns="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542" y="2540558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xmlns="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030" y="4712375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0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292608" y="5989320"/>
            <a:ext cx="4846320" cy="61794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сайте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https://adminkoms37.gosuslugi.ru/deyatelnost/napravleniya-deyatelnosti/ekonomika-i-biznes/informatsiya-dlya-investora/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5293336" y="5989320"/>
            <a:ext cx="4483879" cy="61794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районе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      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Комсомольского муниципального района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https://adminkoms37.gosuslugi.ru/deyatelnost/napravleniya-deyatelnosti/biznes-predprinimatelstvo/imuschestvennaya-podderzhka-subektov-malogo-i-srednego/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100583" y="72259"/>
            <a:ext cx="91531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1819656" y="744235"/>
            <a:ext cx="6812280" cy="891144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 rot="10800000" flipV="1">
            <a:off x="2016916" y="744236"/>
            <a:ext cx="7920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133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 rot="10800000" flipV="1">
            <a:off x="1883664" y="1262064"/>
            <a:ext cx="2734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4654076" y="744235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8ACE5A-6D1B-F8A8-DF02-1D7D941D0CDF}"/>
              </a:ext>
            </a:extLst>
          </p:cNvPr>
          <p:cNvSpPr txBox="1"/>
          <p:nvPr/>
        </p:nvSpPr>
        <p:spPr>
          <a:xfrm rot="10800000" flipV="1">
            <a:off x="4864608" y="716712"/>
            <a:ext cx="1160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 rot="10800000" flipV="1">
            <a:off x="5412767" y="793433"/>
            <a:ext cx="2981424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 площадки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28CB67B-99F6-62CC-86C1-A8ABE0B7D973}"/>
              </a:ext>
            </a:extLst>
          </p:cNvPr>
          <p:cNvSpPr txBox="1"/>
          <p:nvPr/>
        </p:nvSpPr>
        <p:spPr>
          <a:xfrm rot="10800000" flipV="1">
            <a:off x="4965191" y="1171999"/>
            <a:ext cx="447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905818B8-E10D-8BD3-4D88-DBED1EE7520E}"/>
              </a:ext>
            </a:extLst>
          </p:cNvPr>
          <p:cNvSpPr txBox="1"/>
          <p:nvPr/>
        </p:nvSpPr>
        <p:spPr>
          <a:xfrm rot="10800000" flipV="1">
            <a:off x="5239512" y="1192030"/>
            <a:ext cx="18928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Коричневые площадки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7016" y="5989320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12765" y="6020836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292608" y="6661296"/>
            <a:ext cx="765229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0"/>
            <a:ext cx="545970" cy="72796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754826"/>
              </p:ext>
            </p:extLst>
          </p:nvPr>
        </p:nvGraphicFramePr>
        <p:xfrm>
          <a:off x="1024129" y="1847593"/>
          <a:ext cx="810158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26">
                  <a:extLst>
                    <a:ext uri="{9D8B030D-6E8A-4147-A177-3AD203B41FA5}">
                      <a16:colId xmlns:a16="http://schemas.microsoft.com/office/drawing/2014/main" xmlns="" val="3296842677"/>
                    </a:ext>
                  </a:extLst>
                </a:gridCol>
                <a:gridCol w="141423">
                  <a:extLst>
                    <a:ext uri="{9D8B030D-6E8A-4147-A177-3AD203B41FA5}">
                      <a16:colId xmlns:a16="http://schemas.microsoft.com/office/drawing/2014/main" xmlns="" val="926498385"/>
                    </a:ext>
                  </a:extLst>
                </a:gridCol>
                <a:gridCol w="2626448">
                  <a:extLst>
                    <a:ext uri="{9D8B030D-6E8A-4147-A177-3AD203B41FA5}">
                      <a16:colId xmlns:a16="http://schemas.microsoft.com/office/drawing/2014/main" xmlns="" val="588997135"/>
                    </a:ext>
                  </a:extLst>
                </a:gridCol>
                <a:gridCol w="2848687">
                  <a:extLst>
                    <a:ext uri="{9D8B030D-6E8A-4147-A177-3AD203B41FA5}">
                      <a16:colId xmlns:a16="http://schemas.microsoft.com/office/drawing/2014/main" xmlns="" val="3728716155"/>
                    </a:ext>
                  </a:extLst>
                </a:gridCol>
              </a:tblGrid>
              <a:tr h="22364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ТАРИФЫ</a:t>
                      </a:r>
                      <a:endParaRPr lang="ru-RU" sz="1400" b="1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853144"/>
                  </a:ext>
                </a:extLst>
              </a:tr>
              <a:tr h="223643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 г. по 30.06.2024 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4756A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01.07.2024 г. по 31.12.2024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68162"/>
                  </a:ext>
                </a:extLst>
              </a:tr>
              <a:tr h="24028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ХОЛОДНАЯ ВОДА (руб./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199737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Комсомольское городское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5206654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Писцовское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302978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Новоусадебское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4522517"/>
                  </a:ext>
                </a:extLst>
              </a:tr>
              <a:tr h="3634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Марковское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поселение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966736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Октябрьское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780170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Подозерское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060842"/>
                  </a:ext>
                </a:extLst>
              </a:tr>
              <a:tr h="22364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 (руб./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5805731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Комсомольское городское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0324453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Писцовское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8235613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Новоусадебское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6961758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Октябрьское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39391"/>
                  </a:ext>
                </a:extLst>
              </a:tr>
              <a:tr h="223643">
                <a:tc gridSpan="2"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Подозерское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121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8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479502" y="230537"/>
            <a:ext cx="93080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xmlns="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:a16="http://schemas.microsoft.com/office/drawing/2014/main" xmlns="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14918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468351" y="72259"/>
            <a:ext cx="93192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930814C-6C32-C14B-E8DE-92769C490880}"/>
              </a:ext>
            </a:extLst>
          </p:cNvPr>
          <p:cNvSpPr/>
          <p:nvPr/>
        </p:nvSpPr>
        <p:spPr>
          <a:xfrm>
            <a:off x="6215176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805976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737CB4FA-74E4-CF19-B214-F7A2247C9D35}"/>
              </a:ext>
            </a:extLst>
          </p:cNvPr>
          <p:cNvSpPr/>
          <p:nvPr/>
        </p:nvSpPr>
        <p:spPr>
          <a:xfrm>
            <a:off x="627014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7DBBEF72-E326-F688-F2DF-29A8A297810A}"/>
              </a:ext>
            </a:extLst>
          </p:cNvPr>
          <p:cNvSpPr/>
          <p:nvPr/>
        </p:nvSpPr>
        <p:spPr>
          <a:xfrm>
            <a:off x="2485202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1F094A80-5BAE-32C7-EA15-5459001EDA76}"/>
              </a:ext>
            </a:extLst>
          </p:cNvPr>
          <p:cNvSpPr/>
          <p:nvPr/>
        </p:nvSpPr>
        <p:spPr>
          <a:xfrm>
            <a:off x="4313696" y="1401546"/>
            <a:ext cx="1685671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39F93CA-3AA3-0119-407F-5C489857FB7F}"/>
              </a:ext>
            </a:extLst>
          </p:cNvPr>
          <p:cNvSpPr/>
          <p:nvPr/>
        </p:nvSpPr>
        <p:spPr>
          <a:xfrm>
            <a:off x="4313696" y="3265924"/>
            <a:ext cx="1685671" cy="1699652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44ADC4D1-8BC2-CA35-A570-1D20527B0079}"/>
              </a:ext>
            </a:extLst>
          </p:cNvPr>
          <p:cNvSpPr/>
          <p:nvPr/>
        </p:nvSpPr>
        <p:spPr>
          <a:xfrm>
            <a:off x="8059764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745508" y="2189618"/>
            <a:ext cx="16561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БИЗНЕС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мойбизнес37.рф/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3857DB-2DA8-E6E3-4AD9-3428BA1DD7BC}"/>
              </a:ext>
            </a:extLst>
          </p:cNvPr>
          <p:cNvSpPr txBox="1"/>
          <p:nvPr/>
        </p:nvSpPr>
        <p:spPr>
          <a:xfrm>
            <a:off x="2603696" y="2209962"/>
            <a:ext cx="15662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«Агентство по привлечению инвестиций в Ивановскую область»</a:t>
            </a:r>
          </a:p>
          <a:p>
            <a:pPr algn="ctr"/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https://invest-ivanovo.ru/agenstvo/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39E1C2B-6618-B164-86D8-41D1A9B3E5DC}"/>
              </a:ext>
            </a:extLst>
          </p:cNvPr>
          <p:cNvSpPr/>
          <p:nvPr/>
        </p:nvSpPr>
        <p:spPr>
          <a:xfrm>
            <a:off x="632455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27D5FE-F318-9DC8-513C-A48C26710BE8}"/>
              </a:ext>
            </a:extLst>
          </p:cNvPr>
          <p:cNvSpPr txBox="1"/>
          <p:nvPr/>
        </p:nvSpPr>
        <p:spPr>
          <a:xfrm>
            <a:off x="6324559" y="2209961"/>
            <a:ext cx="145691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РАЗВИТИЯ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И ПОДДЕРЖКИ ЭКСПОРТА ИВАНОВСКОЙ </a:t>
            </a: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 </a:t>
            </a:r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https://www.exportcenter.ru</a:t>
            </a:r>
            <a:r>
              <a:rPr lang="en-US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85D94-72EE-69FE-106A-E428B04FDA7C}"/>
              </a:ext>
            </a:extLst>
          </p:cNvPr>
          <p:cNvSpPr txBox="1"/>
          <p:nvPr/>
        </p:nvSpPr>
        <p:spPr>
          <a:xfrm>
            <a:off x="8140986" y="2135876"/>
            <a:ext cx="14994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«МСП» – федеральная корпорация по поддержки малого и среднего предпринимательства</a:t>
            </a:r>
          </a:p>
          <a:p>
            <a:pPr algn="ctr"/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https://corpmsp.ru/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9FD35FDE-44D5-69AA-B56A-DAAC1C428CDD}"/>
              </a:ext>
            </a:extLst>
          </p:cNvPr>
          <p:cNvSpPr/>
          <p:nvPr/>
        </p:nvSpPr>
        <p:spPr>
          <a:xfrm>
            <a:off x="74550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08ECDEF-3F43-3975-0B80-A87602F13F61}"/>
              </a:ext>
            </a:extLst>
          </p:cNvPr>
          <p:cNvSpPr txBox="1"/>
          <p:nvPr/>
        </p:nvSpPr>
        <p:spPr>
          <a:xfrm>
            <a:off x="745509" y="4074341"/>
            <a:ext cx="14569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содействия развитию малых форм предприятий в научно-технической сфере</a:t>
            </a:r>
          </a:p>
          <a:p>
            <a:pPr algn="ctr"/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https://fasie.ru/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E95975D5-91C3-3E7B-853F-21C2CD5F1A04}"/>
              </a:ext>
            </a:extLst>
          </p:cNvPr>
          <p:cNvSpPr/>
          <p:nvPr/>
        </p:nvSpPr>
        <p:spPr>
          <a:xfrm>
            <a:off x="2603696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E8AC662-A2F8-BE41-67F7-2E05358356A9}"/>
              </a:ext>
            </a:extLst>
          </p:cNvPr>
          <p:cNvSpPr txBox="1"/>
          <p:nvPr/>
        </p:nvSpPr>
        <p:spPr>
          <a:xfrm>
            <a:off x="2603697" y="4074341"/>
            <a:ext cx="14569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экономического развития и торговли Ивановской области</a:t>
            </a:r>
          </a:p>
          <a:p>
            <a:pPr algn="ctr"/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https://derit.ivanovoobl.ru/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xmlns="" id="{33B0C178-5D40-A28A-2614-96914272F53B}"/>
              </a:ext>
            </a:extLst>
          </p:cNvPr>
          <p:cNvSpPr/>
          <p:nvPr/>
        </p:nvSpPr>
        <p:spPr>
          <a:xfrm>
            <a:off x="4432191" y="157391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DE765BB-949A-B404-9239-345EA25CC23C}"/>
              </a:ext>
            </a:extLst>
          </p:cNvPr>
          <p:cNvSpPr txBox="1"/>
          <p:nvPr/>
        </p:nvSpPr>
        <p:spPr>
          <a:xfrm>
            <a:off x="4329790" y="2237081"/>
            <a:ext cx="17789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Союз промышленников и предпринимателей</a:t>
            </a:r>
          </a:p>
          <a:p>
            <a:pPr algn="ctr"/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https://rspp.ru/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A889ECA0-D41C-F7E4-3A53-A7BAC8E9D284}"/>
              </a:ext>
            </a:extLst>
          </p:cNvPr>
          <p:cNvSpPr/>
          <p:nvPr/>
        </p:nvSpPr>
        <p:spPr>
          <a:xfrm>
            <a:off x="4413768" y="3339156"/>
            <a:ext cx="1475341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C6FCB94-9D24-6DD4-BDD3-EA1459C62D8D}"/>
              </a:ext>
            </a:extLst>
          </p:cNvPr>
          <p:cNvSpPr txBox="1"/>
          <p:nvPr/>
        </p:nvSpPr>
        <p:spPr>
          <a:xfrm>
            <a:off x="4359745" y="4074340"/>
            <a:ext cx="16944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ОГКУ «КОМСОМОЛЬСКИЙ ЦЕНТР ЗАНЯТОСТИ НАСЕЛЕНИЯ»</a:t>
            </a:r>
          </a:p>
          <a:p>
            <a:pPr algn="ctr"/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https://zan.ivanovoobl.ru/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6841A548-C249-DE1A-6B4E-2631A272228B}"/>
              </a:ext>
            </a:extLst>
          </p:cNvPr>
          <p:cNvSpPr/>
          <p:nvPr/>
        </p:nvSpPr>
        <p:spPr>
          <a:xfrm>
            <a:off x="8183500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0073448-8747-6D8A-73C5-5F95CEF649BB}"/>
              </a:ext>
            </a:extLst>
          </p:cNvPr>
          <p:cNvSpPr txBox="1"/>
          <p:nvPr/>
        </p:nvSpPr>
        <p:spPr>
          <a:xfrm>
            <a:off x="8183501" y="4074341"/>
            <a:ext cx="145691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«ИНЖИНИРИНГОВЫЙ ЦЕНТР ТЕКСТИЛЬНОЙ И ЛЕГКОЙ ПРОМЫШЛЕННОСТИ»</a:t>
            </a:r>
          </a:p>
          <a:p>
            <a:pPr algn="ctr"/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://ecenter-tlp.ru/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07294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149" y="1646109"/>
            <a:ext cx="1066802" cy="301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943" y="3325350"/>
            <a:ext cx="797411" cy="700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808211" y="1574148"/>
            <a:ext cx="489609" cy="489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231" y="1541090"/>
            <a:ext cx="990721" cy="529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28895" y="1572338"/>
            <a:ext cx="1230944" cy="581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768" y="3431438"/>
            <a:ext cx="1155113" cy="559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996" y="3367344"/>
            <a:ext cx="565044" cy="5650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9764" y="3325350"/>
            <a:ext cx="1669452" cy="594612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44ADC4D1-8BC2-CA35-A570-1D20527B0079}"/>
              </a:ext>
            </a:extLst>
          </p:cNvPr>
          <p:cNvSpPr/>
          <p:nvPr/>
        </p:nvSpPr>
        <p:spPr>
          <a:xfrm>
            <a:off x="6217933" y="3272693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 по защите прав предпринимателей в Ивановской области</a:t>
            </a:r>
          </a:p>
          <a:p>
            <a:pPr algn="ctr"/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https://ombudsmanbiz.ivanovoobl.ru/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110" y="3204856"/>
            <a:ext cx="797411" cy="70061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0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50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2436401" y="2448516"/>
            <a:ext cx="319079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220385" y="4480559"/>
            <a:ext cx="26416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0" y="278780"/>
            <a:ext cx="9787597" cy="43087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i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b="1" i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</a:t>
            </a:r>
          </a:p>
          <a:p>
            <a:endParaRPr lang="ru-RU" sz="2400" b="1" i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района-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://adminkoms37.gosuslugi.ru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(49352) 4-11-78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(49352)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4-11-78                                                                                                                 Глава Комсомольского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муниципального района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ru-RU" sz="14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Бузулуцкая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Ольга Валентиновна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5 поселений, всего 114 населенных пунктов</a:t>
            </a: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01.01.2024 г.: 19537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                                                                            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– 119,986 </a:t>
            </a:r>
            <a:r>
              <a:rPr lang="ru-RU" sz="1400" b="1" dirty="0" err="1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тои числе в городской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 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0,646 </a:t>
            </a:r>
            <a:r>
              <a:rPr lang="ru-RU" sz="14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x-none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b="1" i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375" y="2988527"/>
            <a:ext cx="6211229" cy="37687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04103" y="11953"/>
            <a:ext cx="583609" cy="7781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146" y="11953"/>
            <a:ext cx="2086519" cy="21848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081528"/>
            <a:ext cx="98877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-78059" y="24003"/>
            <a:ext cx="98656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ПРЕДЛОЖЕНИЯ 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КОРРЕКТИРОВКЕ МЕР </a:t>
            </a:r>
            <a:endParaRPr lang="ru-RU" sz="2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 И ОРГАНИЗАЦИОННОЙ </a:t>
            </a: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xmlns="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xmlns="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xmlns="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xmlns="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30800" y="0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01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535259" y="189571"/>
            <a:ext cx="92523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2400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69962C-8F01-E53C-68E0-CC419E1F2AAA}"/>
              </a:ext>
            </a:extLst>
          </p:cNvPr>
          <p:cNvSpPr/>
          <p:nvPr/>
        </p:nvSpPr>
        <p:spPr>
          <a:xfrm>
            <a:off x="5001228" y="2853852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436F2B5-5C1C-38E0-CD50-B5491A0A5807}"/>
              </a:ext>
            </a:extLst>
          </p:cNvPr>
          <p:cNvSpPr/>
          <p:nvPr/>
        </p:nvSpPr>
        <p:spPr>
          <a:xfrm>
            <a:off x="5001228" y="3682733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4934316-2A36-36A3-C153-DF90A6CD458C}"/>
              </a:ext>
            </a:extLst>
          </p:cNvPr>
          <p:cNvSpPr/>
          <p:nvPr/>
        </p:nvSpPr>
        <p:spPr>
          <a:xfrm>
            <a:off x="5001228" y="4511614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6946367-F70F-B894-7BA4-8994042D3A97}"/>
              </a:ext>
            </a:extLst>
          </p:cNvPr>
          <p:cNvSpPr/>
          <p:nvPr/>
        </p:nvSpPr>
        <p:spPr>
          <a:xfrm>
            <a:off x="5001228" y="5340497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18CBB-2DAF-DDDB-9525-11C7AC1A1E61}"/>
              </a:ext>
            </a:extLst>
          </p:cNvPr>
          <p:cNvSpPr txBox="1"/>
          <p:nvPr/>
        </p:nvSpPr>
        <p:spPr>
          <a:xfrm>
            <a:off x="5181135" y="30386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1197C2-8543-04F7-253F-5AC791FBE756}"/>
              </a:ext>
            </a:extLst>
          </p:cNvPr>
          <p:cNvSpPr txBox="1"/>
          <p:nvPr/>
        </p:nvSpPr>
        <p:spPr>
          <a:xfrm>
            <a:off x="5181135" y="3873621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2A630D-AD58-B3A1-C06F-A08C9FFDDC5F}"/>
              </a:ext>
            </a:extLst>
          </p:cNvPr>
          <p:cNvSpPr txBox="1"/>
          <p:nvPr/>
        </p:nvSpPr>
        <p:spPr>
          <a:xfrm>
            <a:off x="5181134" y="4702504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CE31FB-E998-F3D6-E41E-D537FD8CE811}"/>
              </a:ext>
            </a:extLst>
          </p:cNvPr>
          <p:cNvSpPr txBox="1"/>
          <p:nvPr/>
        </p:nvSpPr>
        <p:spPr>
          <a:xfrm>
            <a:off x="5181135" y="5531053"/>
            <a:ext cx="27989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потенциальных стейкхолдеров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КОМСОМОЛЬСКОГО МУНИЦИПАЛЬНОГО РАЙОНА ДЛЯ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ПОТОКА ЧАСТНЫХ ИНВЕСТИЦИИ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xmlns="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7161" y="3027909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xmlns="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7161" y="3864973"/>
            <a:ext cx="360000" cy="360000"/>
          </a:xfrm>
          <a:prstGeom prst="rect">
            <a:avLst/>
          </a:prstGeom>
        </p:spPr>
      </p:pic>
      <p:pic>
        <p:nvPicPr>
          <p:cNvPr id="49" name="Рисунок 48" descr="Целевая аудитория со сплошной заливкой">
            <a:extLst>
              <a:ext uri="{FF2B5EF4-FFF2-40B4-BE49-F238E27FC236}">
                <a16:creationId xmlns:a16="http://schemas.microsoft.com/office/drawing/2014/main" xmlns="" id="{A0F746DC-C1D4-E563-0179-7F09629BF2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7161" y="5520330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xmlns="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xmlns="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57161" y="4695497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0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78059" y="72259"/>
            <a:ext cx="97095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МЕТОДОЛОГИЯ РАЗРАБОТКИ </a:t>
            </a:r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endParaRPr lang="ru-RU" sz="2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КОМСОМОЛЬСКОГО МУНИЦИПАЛЬНОГО РАЙОНА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4300D639-C904-69D7-B559-6526BBD8BF22}"/>
              </a:ext>
            </a:extLst>
          </p:cNvPr>
          <p:cNvSpPr/>
          <p:nvPr/>
        </p:nvSpPr>
        <p:spPr>
          <a:xfrm>
            <a:off x="6819476" y="1400483"/>
            <a:ext cx="2951999" cy="775597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ДАЛЬНЕЙШЕМУ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401298B0-D3C5-1AF2-E821-0BAA8B7488A9}"/>
              </a:ext>
            </a:extLst>
          </p:cNvPr>
          <p:cNvSpPr/>
          <p:nvPr/>
        </p:nvSpPr>
        <p:spPr>
          <a:xfrm>
            <a:off x="3723246" y="1400482"/>
            <a:ext cx="2951999" cy="77559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D3C76B-E706-19D5-D5D1-9944E4525C7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13763"/>
            <a:ext cx="545970" cy="727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315" y="2246562"/>
            <a:ext cx="2835400" cy="3619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3214" b="-1735"/>
          <a:stretch/>
        </p:blipFill>
        <p:spPr>
          <a:xfrm>
            <a:off x="3723246" y="2206419"/>
            <a:ext cx="3822461" cy="3700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57752" y="2247577"/>
            <a:ext cx="2900052" cy="36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5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-535259" y="274386"/>
            <a:ext cx="103228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endParaRPr lang="ru-RU" sz="2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КОМСОМОЛЬСКОГО МУНИЦИПАЛЬНОГО РАЙОНА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ОТКРЫТЫХ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07862FD5-C117-B7DA-E9E8-55D65E534E5C}"/>
              </a:ext>
            </a:extLst>
          </p:cNvPr>
          <p:cNvSpPr/>
          <p:nvPr/>
        </p:nvSpPr>
        <p:spPr>
          <a:xfrm>
            <a:off x="3724106" y="4778089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Агентство по привлечению инвестиций в Ивановскую область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официальной статистики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sz="8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Ивановооблстат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77CFE7E1-B630-D3F0-43DC-C599BF4D6A9C}"/>
              </a:ext>
            </a:extLst>
          </p:cNvPr>
          <p:cNvSpPr/>
          <p:nvPr/>
        </p:nvSpPr>
        <p:spPr>
          <a:xfrm>
            <a:off x="3724106" y="310303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Комсомольского муниципального района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Общественно-политическая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азета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Комсомольского муниципального района  «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275B563B-C26F-02B6-8075-06E4EB4AEDA4}"/>
              </a:ext>
            </a:extLst>
          </p:cNvPr>
          <p:cNvSpPr/>
          <p:nvPr/>
        </p:nvSpPr>
        <p:spPr>
          <a:xfrm>
            <a:off x="3710667" y="393608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 сообщества                  местного населения в популярных социальных сетях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Вконтакте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Одноклассники) </a:t>
            </a: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pic>
        <p:nvPicPr>
          <p:cNvPr id="66" name="Рисунок 65" descr="Интернет со сплошной заливкой">
            <a:extLst>
              <a:ext uri="{FF2B5EF4-FFF2-40B4-BE49-F238E27FC236}">
                <a16:creationId xmlns:a16="http://schemas.microsoft.com/office/drawing/2014/main" xmlns="" id="{C829C64A-EC90-6E62-8E6B-B5C47D149E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2409" y="4032202"/>
            <a:ext cx="360000" cy="360000"/>
          </a:xfrm>
          <a:prstGeom prst="rect">
            <a:avLst/>
          </a:prstGeom>
        </p:spPr>
      </p:pic>
      <p:pic>
        <p:nvPicPr>
          <p:cNvPr id="70" name="Рисунок 69" descr="Мегафон1 со сплошной заливкой">
            <a:extLst>
              <a:ext uri="{FF2B5EF4-FFF2-40B4-BE49-F238E27FC236}">
                <a16:creationId xmlns:a16="http://schemas.microsoft.com/office/drawing/2014/main" xmlns="" id="{FEB59974-B084-1324-C79B-115AFC6E27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2409" y="4824383"/>
            <a:ext cx="360000" cy="360000"/>
          </a:xfrm>
          <a:prstGeom prst="rect">
            <a:avLst/>
          </a:prstGeom>
        </p:spPr>
      </p:pic>
      <p:pic>
        <p:nvPicPr>
          <p:cNvPr id="72" name="Рисунок 71" descr="Ноутбук со сплошной заливкой">
            <a:extLst>
              <a:ext uri="{FF2B5EF4-FFF2-40B4-BE49-F238E27FC236}">
                <a16:creationId xmlns:a16="http://schemas.microsoft.com/office/drawing/2014/main" xmlns="" id="{9EF7A1AE-5B19-FBF1-8D85-E2776D9877A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2409" y="3186909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 БИЗНЕСА                      И МУНИЦИПАЛИТЕТА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46C7D380-99BD-0395-8672-0EACA67DC888}"/>
              </a:ext>
            </a:extLst>
          </p:cNvPr>
          <p:cNvSpPr/>
          <p:nvPr/>
        </p:nvSpPr>
        <p:spPr>
          <a:xfrm>
            <a:off x="6821196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Онлайн-опрос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Запрос социально-экономических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показателей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</a:t>
            </a:r>
            <a:endParaRPr kumimoji="0" lang="en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8EF62D1D-54BD-ACBC-192A-A9D14FEA8C41}"/>
              </a:ext>
            </a:extLst>
          </p:cNvPr>
          <p:cNvSpPr/>
          <p:nvPr/>
        </p:nvSpPr>
        <p:spPr>
          <a:xfrm>
            <a:off x="6821196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крупнейших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Рисунок 83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2D809761-295D-EBD4-59C5-EC9F8D7F5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6700" y="2482560"/>
            <a:ext cx="360000" cy="360000"/>
          </a:xfrm>
          <a:prstGeom prst="rect">
            <a:avLst/>
          </a:prstGeom>
        </p:spPr>
      </p:pic>
      <p:pic>
        <p:nvPicPr>
          <p:cNvPr id="89" name="Рисунок 88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28172983-00C4-9D74-705B-BCF140DF04C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3785" y="4941785"/>
            <a:ext cx="360000" cy="360000"/>
          </a:xfrm>
          <a:prstGeom prst="rect">
            <a:avLst/>
          </a:prstGeom>
        </p:spPr>
      </p:pic>
      <p:pic>
        <p:nvPicPr>
          <p:cNvPr id="93" name="Рисунок 9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BCEDE66-9EB8-B2E9-C1F3-BC5216C55FD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0199" y="4117566"/>
            <a:ext cx="360000" cy="360000"/>
          </a:xfrm>
          <a:prstGeom prst="rect">
            <a:avLst/>
          </a:prstGeom>
        </p:spPr>
      </p:pic>
      <p:pic>
        <p:nvPicPr>
          <p:cNvPr id="95" name="Рисунок 94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B00B3E86-8758-EC50-AB37-56362EAD972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0199" y="3313541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7A2683-7003-BF9E-F7F8-75D8D09B112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10268"/>
            <a:ext cx="545970" cy="7279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438" y="2231521"/>
            <a:ext cx="2835400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2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-468351" y="189570"/>
            <a:ext cx="102559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</a:t>
            </a:r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  <a:r>
              <a:rPr lang="x-none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endParaRPr lang="ru-RU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КОМСОМОЛЬСКОГО МУНИЦИПАЛЬНОГО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МАТРИЦА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BSG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07862FD5-C117-B7DA-E9E8-55D65E534E5C}"/>
              </a:ext>
            </a:extLst>
          </p:cNvPr>
          <p:cNvSpPr/>
          <p:nvPr/>
        </p:nvSpPr>
        <p:spPr>
          <a:xfrm>
            <a:off x="3716905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Планирование действий администрации МО по поддержке отрасли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Важная часть стратегического планирования и развития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Адаптированный вариант классической матрицы БКГ* под анализ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77CFE7E1-B630-D3F0-43DC-C599BF4D6A9C}"/>
              </a:ext>
            </a:extLst>
          </p:cNvPr>
          <p:cNvSpPr/>
          <p:nvPr/>
        </p:nvSpPr>
        <p:spPr>
          <a:xfrm>
            <a:off x="3716905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отраслей экономики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275B563B-C26F-02B6-8075-06E4EB4AEDA4}"/>
              </a:ext>
            </a:extLst>
          </p:cNvPr>
          <p:cNvSpPr/>
          <p:nvPr/>
        </p:nvSpPr>
        <p:spPr>
          <a:xfrm>
            <a:off x="3716905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траекторий развития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отрасли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pic>
        <p:nvPicPr>
          <p:cNvPr id="62" name="Рисунок 61" descr="Лупа со сплошной заливкой">
            <a:extLst>
              <a:ext uri="{FF2B5EF4-FFF2-40B4-BE49-F238E27FC236}">
                <a16:creationId xmlns:a16="http://schemas.microsoft.com/office/drawing/2014/main" xmlns="" id="{567F4B8D-A5A4-4CCB-05A8-3685E85476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2409" y="4116752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ОТ-АНАЛИЗ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46C7D380-99BD-0395-8672-0EACA67DC888}"/>
              </a:ext>
            </a:extLst>
          </p:cNvPr>
          <p:cNvSpPr/>
          <p:nvPr/>
        </p:nvSpPr>
        <p:spPr>
          <a:xfrm>
            <a:off x="6821196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Нахождение влияния одних факторов на другие и какую выгоду МО может от них получить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внутренней и внешней среды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Разделения факторов на сильные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слабые стороны, возможности              и угрозы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8EF62D1D-54BD-ACBC-192A-A9D14FEA8C41}"/>
              </a:ext>
            </a:extLst>
          </p:cNvPr>
          <p:cNvSpPr/>
          <p:nvPr/>
        </p:nvSpPr>
        <p:spPr>
          <a:xfrm>
            <a:off x="6821196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факторов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09B87F07-F81C-9291-428A-34CE6C689DDF}"/>
              </a:ext>
            </a:extLst>
          </p:cNvPr>
          <p:cNvSpPr/>
          <p:nvPr/>
        </p:nvSpPr>
        <p:spPr>
          <a:xfrm>
            <a:off x="6821196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стратегии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для укрепления позиций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Банк со сплошной заливкой">
            <a:extLst>
              <a:ext uri="{FF2B5EF4-FFF2-40B4-BE49-F238E27FC236}">
                <a16:creationId xmlns:a16="http://schemas.microsoft.com/office/drawing/2014/main" xmlns="" id="{B58655E3-EC16-6D7A-C57F-57A9E1BD31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2409" y="5761968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24CEC0A6-3C8A-5315-28F1-9F7A27A0DBE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2409" y="3304303"/>
            <a:ext cx="360000" cy="360000"/>
          </a:xfrm>
          <a:prstGeom prst="rect">
            <a:avLst/>
          </a:prstGeom>
        </p:spPr>
      </p:pic>
      <p:pic>
        <p:nvPicPr>
          <p:cNvPr id="28" name="Рисунок 27" descr="Приблизить со сплошной заливкой">
            <a:extLst>
              <a:ext uri="{FF2B5EF4-FFF2-40B4-BE49-F238E27FC236}">
                <a16:creationId xmlns:a16="http://schemas.microsoft.com/office/drawing/2014/main" xmlns="" id="{F3BF6E43-B60A-AAEA-28AB-CE77530087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4825" y="4949109"/>
            <a:ext cx="360000" cy="360000"/>
          </a:xfrm>
          <a:prstGeom prst="rect">
            <a:avLst/>
          </a:prstGeom>
        </p:spPr>
      </p:pic>
      <p:pic>
        <p:nvPicPr>
          <p:cNvPr id="31" name="Рисунок 30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BFB5F0C6-597A-C0BF-F9FB-F89BCF5102B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42409" y="4949109"/>
            <a:ext cx="360000" cy="360000"/>
          </a:xfrm>
          <a:prstGeom prst="rect">
            <a:avLst/>
          </a:prstGeom>
        </p:spPr>
      </p:pic>
      <p:pic>
        <p:nvPicPr>
          <p:cNvPr id="34" name="Рисунок 33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859BB9BA-619E-5253-3F5C-CED4269DD11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47808" y="5759161"/>
            <a:ext cx="360000" cy="360000"/>
          </a:xfrm>
          <a:prstGeom prst="rect">
            <a:avLst/>
          </a:prstGeom>
        </p:spPr>
      </p:pic>
      <p:pic>
        <p:nvPicPr>
          <p:cNvPr id="36" name="Рисунок 35" descr="Значок &quot;Создать&quot; со сплошной заливкой">
            <a:extLst>
              <a:ext uri="{FF2B5EF4-FFF2-40B4-BE49-F238E27FC236}">
                <a16:creationId xmlns:a16="http://schemas.microsoft.com/office/drawing/2014/main" xmlns="" id="{782505D0-359D-4D95-666F-4FEF4126FB4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47808" y="4126170"/>
            <a:ext cx="360000" cy="360000"/>
          </a:xfrm>
          <a:prstGeom prst="rect">
            <a:avLst/>
          </a:prstGeom>
        </p:spPr>
      </p:pic>
      <p:pic>
        <p:nvPicPr>
          <p:cNvPr id="39" name="Рисунок 38" descr="Запрещено со сплошной заливкой">
            <a:extLst>
              <a:ext uri="{FF2B5EF4-FFF2-40B4-BE49-F238E27FC236}">
                <a16:creationId xmlns:a16="http://schemas.microsoft.com/office/drawing/2014/main" xmlns="" id="{C4563211-A5C7-578C-64BA-76B4DA86F58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3785" y="2474021"/>
            <a:ext cx="360000" cy="360000"/>
          </a:xfrm>
          <a:prstGeom prst="rect">
            <a:avLst/>
          </a:prstGeom>
        </p:spPr>
      </p:pic>
      <p:pic>
        <p:nvPicPr>
          <p:cNvPr id="44" name="Рисунок 43" descr="Свернуть со сплошной заливкой">
            <a:extLst>
              <a:ext uri="{FF2B5EF4-FFF2-40B4-BE49-F238E27FC236}">
                <a16:creationId xmlns:a16="http://schemas.microsoft.com/office/drawing/2014/main" xmlns="" id="{39A652BC-7D1E-6C47-D5B2-AC7706CD62B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43785" y="3296367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C083A3-1973-DF21-877A-E483CD86C2E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3214" b="-1735"/>
          <a:stretch/>
        </p:blipFill>
        <p:spPr>
          <a:xfrm>
            <a:off x="598860" y="2238677"/>
            <a:ext cx="3822461" cy="37004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18010" y="17506"/>
            <a:ext cx="545970" cy="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8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-100362" y="144966"/>
            <a:ext cx="988795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endParaRPr lang="ru-RU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x-none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</a:t>
            </a:r>
            <a:endParaRPr lang="ru-RU" sz="2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4E623-6A48-FFAD-9CC5-8201473937F7}"/>
              </a:ext>
            </a:extLst>
          </p:cNvPr>
          <p:cNvSpPr txBox="1"/>
          <p:nvPr/>
        </p:nvSpPr>
        <p:spPr>
          <a:xfrm>
            <a:off x="3710033" y="1622920"/>
            <a:ext cx="29896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E3135-6C85-E5C6-0AE1-5EB6FA050E43}"/>
              </a:ext>
            </a:extLst>
          </p:cNvPr>
          <p:cNvSpPr txBox="1"/>
          <p:nvPr/>
        </p:nvSpPr>
        <p:spPr>
          <a:xfrm>
            <a:off x="6817610" y="1535429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ПРОБЛЕМ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текущих проектов МО, которые реализуются и планируются к реализации как администрацией, так и бизнесом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траектории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 потенциала развития МО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ближайшие годы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проблемных зон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слабых сторон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предложений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улучшению текущей ситуации              в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ДАЛЬНЕЙШЕМУ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xmlns="" id="{3471EA53-82BB-6F31-05FF-3ACB9C5515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6700" y="3296367"/>
            <a:ext cx="360000" cy="360000"/>
          </a:xfrm>
          <a:prstGeom prst="rect">
            <a:avLst/>
          </a:prstGeom>
        </p:spPr>
      </p:pic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88C3175F-2310-58F0-903B-2A3FE80F0B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3785" y="2474021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7C84FF55-F627-1CC6-4CA9-123FA451BF2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30800" y="-3366"/>
            <a:ext cx="545970" cy="7279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4731" y="2214772"/>
            <a:ext cx="3044283" cy="36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7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133815" y="189572"/>
            <a:ext cx="8926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Комсомольского муниципального района действует </a:t>
            </a:r>
            <a:r>
              <a:rPr lang="ru-RU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по улучшению инвестиционного </a:t>
            </a:r>
            <a:r>
              <a:rPr lang="ru-RU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климата, который </a:t>
            </a:r>
            <a:r>
              <a:rPr lang="ru-RU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коллегиальным совещательным органом и создан в целях создания благоприятных условий для реализации инвестиционных проектов на территории </a:t>
            </a:r>
            <a:r>
              <a:rPr lang="ru-RU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обеспечения планирования и контроля деятельности, достижения контрольных событий, показателей деятельности</a:t>
            </a:r>
            <a:r>
              <a:rPr lang="ru-RU" b="1" i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района</a:t>
            </a:r>
            <a:r>
              <a:rPr lang="ru-RU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ПРОЕКТЫ, ПРЕДЛОЖЕНИЯ</a:t>
            </a:r>
            <a:endParaRPr lang="x-none" b="1" u="sng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0"/>
            <a:ext cx="545970" cy="7279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055009"/>
              </p:ext>
            </p:extLst>
          </p:nvPr>
        </p:nvGraphicFramePr>
        <p:xfrm>
          <a:off x="133815" y="2653990"/>
          <a:ext cx="9534291" cy="25961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1102">
                  <a:extLst>
                    <a:ext uri="{9D8B030D-6E8A-4147-A177-3AD203B41FA5}">
                      <a16:colId xmlns:a16="http://schemas.microsoft.com/office/drawing/2014/main" xmlns="" val="2119926328"/>
                    </a:ext>
                  </a:extLst>
                </a:gridCol>
                <a:gridCol w="3936381">
                  <a:extLst>
                    <a:ext uri="{9D8B030D-6E8A-4147-A177-3AD203B41FA5}">
                      <a16:colId xmlns:a16="http://schemas.microsoft.com/office/drawing/2014/main" xmlns="" val="4226056423"/>
                    </a:ext>
                  </a:extLst>
                </a:gridCol>
                <a:gridCol w="1951463">
                  <a:extLst>
                    <a:ext uri="{9D8B030D-6E8A-4147-A177-3AD203B41FA5}">
                      <a16:colId xmlns:a16="http://schemas.microsoft.com/office/drawing/2014/main" xmlns="" val="3138660612"/>
                    </a:ext>
                  </a:extLst>
                </a:gridCol>
                <a:gridCol w="1795345">
                  <a:extLst>
                    <a:ext uri="{9D8B030D-6E8A-4147-A177-3AD203B41FA5}">
                      <a16:colId xmlns:a16="http://schemas.microsoft.com/office/drawing/2014/main" xmlns="" val="3113614702"/>
                    </a:ext>
                  </a:extLst>
                </a:gridCol>
              </a:tblGrid>
              <a:tr h="5670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400" b="1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суть проекта</a:t>
                      </a:r>
                      <a:endParaRPr lang="ru-RU" sz="1400" b="1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Требуемый объем финансирования</a:t>
                      </a:r>
                      <a:r>
                        <a:rPr lang="ru-RU" sz="1400" b="1" baseline="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baseline="0" dirty="0" err="1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1" baseline="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b="1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endParaRPr lang="ru-RU" sz="1400" b="1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2416930"/>
                  </a:ext>
                </a:extLst>
              </a:tr>
              <a:tr h="3038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глава КФХ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Щамхалов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животноводческой фермы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8-930-005-65-55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882262"/>
                  </a:ext>
                </a:extLst>
              </a:tr>
              <a:tr h="3101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«Прогресс»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сельско-хозяйственной техники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8-962-160-14-03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7498556"/>
                  </a:ext>
                </a:extLst>
              </a:tr>
              <a:tr h="3038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Фреш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Агро»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овощей открытого грунта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8-910-989-32-89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394609"/>
                  </a:ext>
                </a:extLst>
              </a:tr>
              <a:tr h="5670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Кродис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производственного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назначения под размещение швейного цеха и склада готовой продукции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8-960-506-34-55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89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1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D84C0EFA-ABA5-6E13-FD8E-3B66EAED5F92}"/>
              </a:ext>
            </a:extLst>
          </p:cNvPr>
          <p:cNvSpPr/>
          <p:nvPr/>
        </p:nvSpPr>
        <p:spPr>
          <a:xfrm>
            <a:off x="155575" y="1779948"/>
            <a:ext cx="4664483" cy="4339204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FD79DC35-2D8E-38F0-B733-EA31C9CDCE08}"/>
              </a:ext>
            </a:extLst>
          </p:cNvPr>
          <p:cNvSpPr/>
          <p:nvPr/>
        </p:nvSpPr>
        <p:spPr>
          <a:xfrm>
            <a:off x="4907637" y="1779948"/>
            <a:ext cx="4603692" cy="4339204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230188" y="947528"/>
            <a:ext cx="9327221" cy="783891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ПРЕДСТАВИТЕЛИ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1" y="160336"/>
            <a:ext cx="97875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ИНВЕСТИЦИОННОГО ШТАБА ПО УЛУЧШЕНИЮ В КОМСОМОЛЬСКОМ МУНИЦИПАЛЬНОМ РАЙОНЕ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40DCB-4C31-03F5-B5B8-282F39AA97FE}"/>
              </a:ext>
            </a:extLst>
          </p:cNvPr>
          <p:cNvSpPr txBox="1"/>
          <p:nvPr/>
        </p:nvSpPr>
        <p:spPr>
          <a:xfrm>
            <a:off x="1134894" y="4207507"/>
            <a:ext cx="289196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Комсомольского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</a:t>
            </a:r>
          </a:p>
          <a:p>
            <a:pPr algn="ctr"/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Бузулуцкая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Валентиновна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830863" y="4494142"/>
            <a:ext cx="219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6419088" y="4065011"/>
            <a:ext cx="220978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Комсомольского муниципального района Ивановской 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муниципальным закупкам Мусина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Григорьевна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037AEF-5B57-A3F5-14D4-D8F00DE6B103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  <p:sp>
        <p:nvSpPr>
          <p:cNvPr id="13" name="AutoShape 2" descr="C:\Users\Sharigin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C:\Users\Sharigina\Desktop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C:\Users\Sharigina\Desktop\i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Екатерина Мусина (Борисова), Россия, 44744048943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35"/>
          <a:stretch/>
        </p:blipFill>
        <p:spPr bwMode="auto">
          <a:xfrm>
            <a:off x="6088057" y="1818835"/>
            <a:ext cx="2636150" cy="258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94027" y="7937"/>
            <a:ext cx="545970" cy="727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1984" y="1844501"/>
            <a:ext cx="2517788" cy="29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4C28617D-4D95-E2FA-333B-B1513E787706}"/>
              </a:ext>
            </a:extLst>
          </p:cNvPr>
          <p:cNvSpPr/>
          <p:nvPr/>
        </p:nvSpPr>
        <p:spPr>
          <a:xfrm>
            <a:off x="3691055" y="1893417"/>
            <a:ext cx="2992250" cy="4414406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DAD387B8-BA62-7204-B650-0F61E31018F9}"/>
              </a:ext>
            </a:extLst>
          </p:cNvPr>
          <p:cNvSpPr/>
          <p:nvPr/>
        </p:nvSpPr>
        <p:spPr>
          <a:xfrm>
            <a:off x="412595" y="1893417"/>
            <a:ext cx="3103081" cy="4414406"/>
          </a:xfrm>
          <a:prstGeom prst="roundRect">
            <a:avLst>
              <a:gd name="adj" fmla="val 654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302574CC-A14D-5C5E-36E6-B66E0E525D57}"/>
              </a:ext>
            </a:extLst>
          </p:cNvPr>
          <p:cNvSpPr/>
          <p:nvPr/>
        </p:nvSpPr>
        <p:spPr>
          <a:xfrm>
            <a:off x="6779941" y="1893417"/>
            <a:ext cx="3007655" cy="4414406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412595" y="1038102"/>
            <a:ext cx="9375000" cy="79294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КОМСОМОЛЬСКОГО МУНИЦИПАЛЬНОГО РАЙОНА И ПРЕДСТАВИТЕЛЯ АНО «АГЕНТСТВО ПО ПРИВЛЕЧЕНИЮ ИНВЕСТИЦИЙ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ИВАНОВСКУЮ ОБЛАСТЬ»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89210" y="0"/>
            <a:ext cx="90547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ИНВЕСТИЦИОННОГО ШТАБА ПО УЛУЧШЕНИЮ В КОМСОМОЛЬСКОМ МУНИЦИПАЛЬНОМ РАЙОНЕ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103972" y="4476285"/>
            <a:ext cx="1895706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9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Комсомольского муниципального района Ивановской области по социальной политике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Вершкова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7147932" y="4886715"/>
            <a:ext cx="22106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развитию территорий АНО «Агентство по привлечению инвестиций в Ивановскую область»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Земсков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9727CE-117D-5450-2ED5-3033E49055E2}"/>
              </a:ext>
            </a:extLst>
          </p:cNvPr>
          <p:cNvSpPr txBox="1"/>
          <p:nvPr/>
        </p:nvSpPr>
        <p:spPr>
          <a:xfrm>
            <a:off x="4036741" y="4705815"/>
            <a:ext cx="222428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вопросам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 инфраструктуры Администрации Комсомольского муниципального района Ивановской области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F7EE59-6332-A2AB-1CDA-C43FA2E8BE9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 ИВАНОВСКОЙ ОБЛАСТИ)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60030" y="10704"/>
            <a:ext cx="545970" cy="7279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0685" y="2039157"/>
            <a:ext cx="1838993" cy="25647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48"/>
          <a:stretch/>
        </p:blipFill>
        <p:spPr>
          <a:xfrm>
            <a:off x="7349053" y="2438145"/>
            <a:ext cx="1869430" cy="20381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741" y="2039157"/>
            <a:ext cx="2203873" cy="2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BA29CD6E-5E28-617E-1EAE-ACE00E412727}"/>
              </a:ext>
            </a:extLst>
          </p:cNvPr>
          <p:cNvSpPr/>
          <p:nvPr/>
        </p:nvSpPr>
        <p:spPr>
          <a:xfrm>
            <a:off x="7839307" y="2285990"/>
            <a:ext cx="2058069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9A728A38-156F-7102-276B-B030C1A9D410}"/>
              </a:ext>
            </a:extLst>
          </p:cNvPr>
          <p:cNvSpPr/>
          <p:nvPr/>
        </p:nvSpPr>
        <p:spPr>
          <a:xfrm>
            <a:off x="3869473" y="2283659"/>
            <a:ext cx="2037496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FE9CD372-7BF9-9EB0-2B70-12DDDBBF05A6}"/>
              </a:ext>
            </a:extLst>
          </p:cNvPr>
          <p:cNvSpPr/>
          <p:nvPr/>
        </p:nvSpPr>
        <p:spPr>
          <a:xfrm>
            <a:off x="2037496" y="2283659"/>
            <a:ext cx="1831977" cy="4005824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2A543FB5-569E-B2AF-DB73-916DE7C45A24}"/>
              </a:ext>
            </a:extLst>
          </p:cNvPr>
          <p:cNvSpPr/>
          <p:nvPr/>
        </p:nvSpPr>
        <p:spPr>
          <a:xfrm>
            <a:off x="0" y="2283660"/>
            <a:ext cx="2037496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</a:t>
            </a: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МЕСТНОГО САМОУПРАВЛЕНИЯ КОМСОМОЛЬСКОГО МУНИЦИПАЛЬНОГО РАЙОНА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-769434" y="115097"/>
            <a:ext cx="105570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ИНВЕСТИЦИОННОГО ШТАБА ПО УЛУЧШЕНИЮ В КОМСОМОЛЬСКОМ МУНИЦИПАЛЬНОМ РАЙОНЕ</a:t>
            </a:r>
            <a:endParaRPr lang="x-none" sz="2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37252" y="4834509"/>
            <a:ext cx="204340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Писцовского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Комсомольского муниципального района Ивановской области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Глухова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3929689" y="4834508"/>
            <a:ext cx="172860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Комсомольского муниципального района Ивановской области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Марьям </a:t>
            </a:r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Тахировна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9727CE-117D-5450-2ED5-3033E49055E2}"/>
              </a:ext>
            </a:extLst>
          </p:cNvPr>
          <p:cNvSpPr txBox="1"/>
          <p:nvPr/>
        </p:nvSpPr>
        <p:spPr>
          <a:xfrm rot="10800000" flipV="1">
            <a:off x="2080653" y="4609885"/>
            <a:ext cx="17888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Подозерского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Комсомольского муниципального района Ивановской области</a:t>
            </a:r>
          </a:p>
          <a:p>
            <a:pPr algn="ctr"/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Торыгина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Германовна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A3604C0-DEC6-C0DE-F9EB-92C6F9FA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52816" y="2683884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BE7F2D4-6A82-F28B-2075-218A32551E84}"/>
              </a:ext>
            </a:extLst>
          </p:cNvPr>
          <p:cNvSpPr txBox="1"/>
          <p:nvPr/>
        </p:nvSpPr>
        <p:spPr>
          <a:xfrm>
            <a:off x="7738946" y="4834507"/>
            <a:ext cx="216705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Марковского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Комсомольского муниципального района Ивановской области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Николаевна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3B79CE-C1F0-A585-CAF1-F34307CA5C0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831" y="2374481"/>
            <a:ext cx="1924254" cy="22350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20815" y="2367338"/>
            <a:ext cx="1665338" cy="23349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51407" y="-9357"/>
            <a:ext cx="545970" cy="7279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69473" y="2377252"/>
            <a:ext cx="1998864" cy="22471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68584" y="2374806"/>
            <a:ext cx="1848231" cy="2252086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A29CD6E-5E28-617E-1EAE-ACE00E412727}"/>
              </a:ext>
            </a:extLst>
          </p:cNvPr>
          <p:cNvSpPr/>
          <p:nvPr/>
        </p:nvSpPr>
        <p:spPr>
          <a:xfrm>
            <a:off x="5894284" y="2265320"/>
            <a:ext cx="2058069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Новоусадебского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Комсомольского муниципального района Ивановской области</a:t>
            </a:r>
          </a:p>
          <a:p>
            <a:pPr algn="ctr"/>
            <a:r>
              <a:rPr lang="ru-RU" sz="12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Мужжавлёва</a:t>
            </a:r>
            <a:endParaRPr lang="ru-RU" sz="12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Вячеславовна</a:t>
            </a:r>
            <a:endParaRPr lang="x-none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68698" y="2376357"/>
            <a:ext cx="1840381" cy="21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5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9824" y="4560991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7857" y="2143725"/>
            <a:ext cx="165631" cy="165631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8144" y="2143726"/>
            <a:ext cx="294658" cy="298376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1760" y="4419805"/>
            <a:ext cx="504793" cy="44181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873" y="5117298"/>
            <a:ext cx="426346" cy="426346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94200" y="5381221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292609" y="1701484"/>
            <a:ext cx="4740968" cy="1709228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438912" y="1080089"/>
            <a:ext cx="4507992" cy="548642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292609" y="4030654"/>
            <a:ext cx="4832245" cy="2441246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90254" y="3503453"/>
            <a:ext cx="4256650" cy="501004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192024" y="225123"/>
            <a:ext cx="93451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КОМСОМОЛЬСКОГО МУНИЦИПАЛЬНОГО РАЙОНА</a:t>
            </a:r>
            <a:endParaRPr lang="x-none" sz="20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293992" y="1071489"/>
            <a:ext cx="4253436" cy="533294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14259" y="4030654"/>
            <a:ext cx="4569695" cy="24412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382740" y="3489796"/>
            <a:ext cx="4205197" cy="514661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770576" y="1744009"/>
            <a:ext cx="35407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умеренно-континентальный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013810" y="1993493"/>
            <a:ext cx="27157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температура:</a:t>
            </a:r>
          </a:p>
          <a:p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-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13℃</a:t>
            </a:r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июле + 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20℃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116599" y="2732307"/>
            <a:ext cx="25775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году</a:t>
            </a:r>
          </a:p>
          <a:p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3622" y="1983802"/>
            <a:ext cx="467597" cy="467597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6019" y="2706203"/>
            <a:ext cx="542870" cy="54287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900884" y="4568145"/>
            <a:ext cx="19893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породы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000328" y="5208328"/>
            <a:ext cx="165143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спелые породы</a:t>
            </a:r>
          </a:p>
          <a:p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BFF0E25-DFAE-46E7-0CAB-F8151F107F4C}"/>
              </a:ext>
            </a:extLst>
          </p:cNvPr>
          <p:cNvSpPr txBox="1"/>
          <p:nvPr/>
        </p:nvSpPr>
        <p:spPr>
          <a:xfrm>
            <a:off x="3218530" y="4445877"/>
            <a:ext cx="1933752" cy="183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</a:p>
          <a:p>
            <a:r>
              <a:rPr lang="ru-RU" sz="105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грунты суглинистые, супесчаные, местами глинистые и песчаные подходят для лесопосадки и выращивания картофеля</a:t>
            </a:r>
          </a:p>
          <a:p>
            <a:endParaRPr lang="ru-RU" sz="105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-значительно распространены торфяно-болотные почвы подходят для ведения лесных хозяйств</a:t>
            </a:r>
            <a:endParaRPr lang="en-US" sz="105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7ED753C6-79DF-D592-0C83-B15E5284834C}"/>
              </a:ext>
            </a:extLst>
          </p:cNvPr>
          <p:cNvSpPr txBox="1"/>
          <p:nvPr/>
        </p:nvSpPr>
        <p:spPr>
          <a:xfrm>
            <a:off x="5382741" y="1794471"/>
            <a:ext cx="3710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415700" y="2127273"/>
            <a:ext cx="219905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Месторождение </a:t>
            </a:r>
          </a:p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сапропеля и торфа</a:t>
            </a:r>
          </a:p>
          <a:p>
            <a:endParaRPr lang="ru-RU" sz="12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Торф используют в качестве удобрения, топлива и сырья, сапропель используют в сельском хозяйстве и медицине</a:t>
            </a:r>
          </a:p>
          <a:p>
            <a:endParaRPr lang="ru-RU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7762601" y="2201449"/>
            <a:ext cx="17745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-2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b="1" spc="-2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 песчаного гравийного материала</a:t>
            </a:r>
          </a:p>
          <a:p>
            <a:r>
              <a:rPr lang="ru-RU" sz="1200" b="1" spc="-2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 строительстве</a:t>
            </a:r>
          </a:p>
          <a:p>
            <a:endParaRPr lang="ru-RU" sz="12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74200" y="4212245"/>
            <a:ext cx="36193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119,986 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785399" y="4602810"/>
            <a:ext cx="38308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угодий </a:t>
            </a: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42,43 </a:t>
            </a:r>
            <a:r>
              <a:rPr lang="ru-RU" sz="14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769774" y="5381222"/>
            <a:ext cx="25969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есные земли 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48,024 </a:t>
            </a:r>
            <a:r>
              <a:rPr lang="ru-RU" sz="14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</a:p>
          <a:p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181421" y="1686138"/>
            <a:ext cx="4440949" cy="1724574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Рисунок 37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622" y="4501614"/>
            <a:ext cx="397261" cy="36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304103" y="11953"/>
            <a:ext cx="583609" cy="7781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736" y="0"/>
            <a:ext cx="588264" cy="7843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609" y="5968383"/>
            <a:ext cx="71368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rosenergoatom.ru/upload/iblock/a75/a75a944e64eebf32a28efba96f0ff95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7016" y="956635"/>
            <a:ext cx="8653346" cy="46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27946F-179A-49B4-0BB0-96B2051D4ABE}"/>
              </a:ext>
            </a:extLst>
          </p:cNvPr>
          <p:cNvSpPr txBox="1"/>
          <p:nvPr/>
        </p:nvSpPr>
        <p:spPr>
          <a:xfrm>
            <a:off x="111512" y="6607261"/>
            <a:ext cx="78333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КОМСОМОЛЬСКОГО МУНИЦИПАЛЬНОГО РАЙОНА ИВАНОВСКОЙ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4862" y="0"/>
            <a:ext cx="692983" cy="9239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016" y="274320"/>
            <a:ext cx="8617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КОМСОМОЛЬСКИЙ </a:t>
            </a:r>
            <a:r>
              <a:rPr lang="ru-RU" sz="2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4624" y="5765180"/>
            <a:ext cx="664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                         </a:t>
            </a:r>
          </a:p>
          <a:p>
            <a:r>
              <a:rPr lang="ru-RU" b="1" i="1" dirty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 </a:t>
            </a:r>
            <a:r>
              <a:rPr lang="ru-RU" b="1" i="1" dirty="0" smtClean="0">
                <a:solidFill>
                  <a:srgbClr val="4756A0"/>
                </a:solidFill>
                <a:latin typeface="Arial" panose="020B0604020202020204" pitchFamily="34" charset="0"/>
                <a:cs typeface="Adobe Devanagari" panose="02040503050201020203" pitchFamily="18" charset="0"/>
              </a:rPr>
              <a:t>                           СПАСИБО ЗА ВНИМАНИЕ !</a:t>
            </a:r>
            <a:endParaRPr lang="ru-RU" b="1" i="1" dirty="0">
              <a:solidFill>
                <a:srgbClr val="4756A0"/>
              </a:solidFill>
              <a:latin typeface="Arial" panose="020B0604020202020204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502921" y="1956987"/>
            <a:ext cx="9260482" cy="4482702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502921" y="1812507"/>
            <a:ext cx="9260495" cy="741850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91440" y="91441"/>
            <a:ext cx="993038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20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</a:t>
            </a:r>
            <a:r>
              <a:rPr lang="ru-RU" sz="20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</a:t>
            </a:r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  <a:p>
            <a:pPr algn="ctr"/>
            <a:endParaRPr lang="ru-RU" sz="1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ЗНАЧИМЫЕ ПРОМЫШЛЕННЫЕ ПРЕДПРИЯТИЯ КОМСОМОЛЬСКОГО </a:t>
            </a:r>
            <a:r>
              <a:rPr lang="ru-RU" sz="1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3715728"/>
              </p:ext>
            </p:extLst>
          </p:nvPr>
        </p:nvGraphicFramePr>
        <p:xfrm>
          <a:off x="502909" y="1812505"/>
          <a:ext cx="9260492" cy="454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616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85616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4463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4463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7431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КОМПАНИИ </a:t>
                      </a:r>
                      <a:endParaRPr lang="x-none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ПКП «ЭДС» 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прочего электрического оборудования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191,8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«Магнит»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электрической</a:t>
                      </a:r>
                      <a:r>
                        <a:rPr lang="ru-RU" sz="105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распределительной и регулирующей аппаратуры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50" b="1" i="0" spc="-1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Иваклетка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текстильных тканей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50" b="1" i="0" spc="-1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Силтекс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готовых текстильных изделий, кроме одежды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Торговый Дом «Анталия»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текстильных изделий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x-none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050" b="1" i="0" spc="-1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Кродис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спецодежды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  <a:tr h="488777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«Компания Мариша»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трикотажной  или вязанной одежды для детей</a:t>
                      </a:r>
                      <a:r>
                        <a:rPr lang="ru-RU" sz="105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младшего возраста, спортивной или прочей одежды, аксессуаров и деталей одежды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183076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050" b="1" i="0" spc="-1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Эстарпом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вязанных и трикотажных изделий, не включенных в другие группировки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085752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«Гидроагрегат»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гидравлических и пневматических силовых установок и двигателей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355084"/>
                  </a:ext>
                </a:extLst>
              </a:tr>
              <a:tr h="353668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050" b="1" i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«Нова»</a:t>
                      </a:r>
                      <a:endParaRPr lang="x-none" sz="105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готовых </a:t>
                      </a:r>
                      <a:r>
                        <a:rPr lang="ru-RU" sz="105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текстильных изделий, кроме одежды</a:t>
                      </a:r>
                      <a:endParaRPr lang="x-none" sz="105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05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1168" y="6301968"/>
            <a:ext cx="7228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736" y="10360"/>
            <a:ext cx="588264" cy="7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411481" y="2798064"/>
            <a:ext cx="9226297" cy="2779776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411481" y="2274864"/>
            <a:ext cx="9226296" cy="733512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82296" y="161105"/>
            <a:ext cx="982370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  <a:p>
            <a:pPr algn="ctr"/>
            <a:endParaRPr lang="ru-RU" sz="20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 района представлен 23 сельскохозяйственными предприятиями различных форм собственности, площадь земель сельскохозяйственного назначения которых составляет 16,04 </a:t>
            </a:r>
            <a:r>
              <a:rPr lang="ru-RU" sz="14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СЕЛЬХОЗПРЕДПРИЯТИЯ КОМСОМОЛЬСКОГО МУНИЦИПАЛЬНОГО РАЙОНА</a:t>
            </a:r>
            <a:endParaRPr lang="ru-RU" sz="16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603442"/>
              </p:ext>
            </p:extLst>
          </p:nvPr>
        </p:nvGraphicFramePr>
        <p:xfrm>
          <a:off x="411480" y="2302417"/>
          <a:ext cx="9226296" cy="337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977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243731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39294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39294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735321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СПК «</a:t>
                      </a:r>
                      <a:r>
                        <a:rPr lang="ru-RU" sz="12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Подозерский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молочного крупного рогатого скота, производство сырого молока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396770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СПК «Никольское»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и зернобобовых культур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«Бычок-1»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племенного молочного крупного рогатого скота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45,1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«Прогресс»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молочного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крупного рогатого скота, производство сырого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молока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396770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 «Возрождение»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Животноводство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396770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2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«Нива Морозов и Ко»</a:t>
                      </a:r>
                      <a:endParaRPr lang="x-none" sz="12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Смешанное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сельское хозяйство</a:t>
                      </a:r>
                      <a:endParaRPr lang="x-none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x-none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  <a:tr h="350026">
                <a:tc gridSpan="4"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18307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1" y="0"/>
            <a:ext cx="588264" cy="7843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448" y="6459120"/>
            <a:ext cx="72740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1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3813048" y="2350009"/>
            <a:ext cx="6092952" cy="3867912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0" y="82487"/>
            <a:ext cx="99060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И СРЕДНИЙ БИЗНЕС </a:t>
            </a: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</a:t>
            </a:r>
          </a:p>
          <a:p>
            <a:pPr algn="ctr"/>
            <a:endParaRPr lang="ru-RU" sz="20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Отраслевая структура малого </a:t>
            </a: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и среднего бизнеса</a:t>
            </a:r>
            <a:endParaRPr lang="x-none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347472" y="853588"/>
            <a:ext cx="474943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22391" y="0"/>
            <a:ext cx="583609" cy="77814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076959"/>
              </p:ext>
            </p:extLst>
          </p:nvPr>
        </p:nvGraphicFramePr>
        <p:xfrm>
          <a:off x="3813048" y="2348281"/>
          <a:ext cx="6092952" cy="386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203">
                  <a:extLst>
                    <a:ext uri="{9D8B030D-6E8A-4147-A177-3AD203B41FA5}">
                      <a16:colId xmlns:a16="http://schemas.microsoft.com/office/drawing/2014/main" xmlns="" val="682029771"/>
                    </a:ext>
                  </a:extLst>
                </a:gridCol>
                <a:gridCol w="1994749">
                  <a:extLst>
                    <a:ext uri="{9D8B030D-6E8A-4147-A177-3AD203B41FA5}">
                      <a16:colId xmlns:a16="http://schemas.microsoft.com/office/drawing/2014/main" xmlns="" val="2476099658"/>
                    </a:ext>
                  </a:extLst>
                </a:gridCol>
              </a:tblGrid>
              <a:tr h="3644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экономической деятельности</a:t>
                      </a:r>
                      <a:endParaRPr lang="ru-RU" sz="1400" dirty="0"/>
                    </a:p>
                  </a:txBody>
                  <a:tcPr>
                    <a:solidFill>
                      <a:srgbClr val="475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Структура, %</a:t>
                      </a:r>
                      <a:endParaRPr lang="ru-RU" sz="1400" dirty="0"/>
                    </a:p>
                  </a:txBody>
                  <a:tcPr>
                    <a:solidFill>
                      <a:srgbClr val="475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365143"/>
                  </a:ext>
                </a:extLst>
              </a:tr>
              <a:tr h="4875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хозяйство, охота, рыболовство и рыбоводство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339182"/>
                  </a:ext>
                </a:extLst>
              </a:tr>
              <a:tr h="3900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735289"/>
                  </a:ext>
                </a:extLst>
              </a:tr>
              <a:tr h="3900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544507"/>
                  </a:ext>
                </a:extLst>
              </a:tr>
              <a:tr h="4858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753549"/>
                  </a:ext>
                </a:extLst>
              </a:tr>
              <a:tr h="3900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хранение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0762"/>
                  </a:ext>
                </a:extLst>
              </a:tr>
              <a:tr h="4858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гостиниц и предприятий общественного питания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926416"/>
                  </a:ext>
                </a:extLst>
              </a:tr>
              <a:tr h="4858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операциям с недвижимым имуществом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455050"/>
                  </a:ext>
                </a:extLst>
              </a:tr>
              <a:tr h="3900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58004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315541931"/>
              </p:ext>
            </p:extLst>
          </p:nvPr>
        </p:nvGraphicFramePr>
        <p:xfrm>
          <a:off x="-521208" y="1472776"/>
          <a:ext cx="4334256" cy="359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584" y="6309359"/>
            <a:ext cx="7398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2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535071" y="3788120"/>
            <a:ext cx="2256684" cy="2539528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80301" y="1615059"/>
            <a:ext cx="4507293" cy="1889637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80301" y="917194"/>
            <a:ext cx="4507295" cy="706145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106200" y="3776274"/>
            <a:ext cx="2363191" cy="2551374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192024" y="733467"/>
            <a:ext cx="4932831" cy="3042807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0" y="82487"/>
            <a:ext cx="9906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</a:t>
            </a:r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РАЙОНА</a:t>
            </a:r>
            <a:endParaRPr lang="x-none" sz="20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347472" y="853588"/>
            <a:ext cx="4749430" cy="320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algn="ctr"/>
            <a:endParaRPr lang="ru-RU" sz="11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БИЗНЕС –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90 717 руб.            </a:t>
            </a:r>
          </a:p>
          <a:p>
            <a:pPr algn="ctr"/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И МИКРО БИЗНЕС –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25 380 руб.</a:t>
            </a:r>
          </a:p>
          <a:p>
            <a:pPr algn="ctr"/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</a:t>
            </a:r>
          </a:p>
          <a:p>
            <a:pPr algn="ctr"/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БИЗНЕС – 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95,7%           </a:t>
            </a:r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И МИКРО БИЗНЕС – 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122,7 %</a:t>
            </a:r>
          </a:p>
          <a:p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ОТГРУЖЕННОЙ ПРОДУКЦИИ КРУПНЫМИ И СРЕДНИМИ ПРЕДПРИЯТИЯМИ, МЛН.РУБ.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г.- 1 733,5 </a:t>
            </a:r>
            <a:r>
              <a:rPr lang="ru-RU" sz="11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1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г.- 2 131,9 млн. руб.</a:t>
            </a:r>
          </a:p>
          <a:p>
            <a:pPr algn="ctr"/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192025" y="3924184"/>
            <a:ext cx="4842243" cy="2304812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184224" y="3999013"/>
            <a:ext cx="4912680" cy="2431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u="sng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В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</a:p>
          <a:p>
            <a:pPr algn="ctr"/>
            <a:endParaRPr lang="ru-RU" sz="1100" b="1" u="sng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электрической энергией, газом и паром; кондиционирование воздуха –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78 150,6 руб.</a:t>
            </a:r>
          </a:p>
          <a:p>
            <a:pPr algn="ctr"/>
            <a:endParaRPr lang="ru-RU" sz="1100" b="1" u="sng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управление и обеспечение военной безопасности;         социальное обеспечение –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53 341, 2 руб.</a:t>
            </a:r>
          </a:p>
          <a:p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Водоснабжение, водоотведение, организация сбора и утилизации отходов, деятельность по ликвидации загрязнений –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41 540,6 руб.</a:t>
            </a:r>
          </a:p>
          <a:p>
            <a:pPr algn="ctr"/>
            <a:endParaRPr lang="ru-RU" sz="11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производство – </a:t>
            </a:r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17 507,1  руб.</a:t>
            </a:r>
          </a:p>
          <a:p>
            <a:endParaRPr lang="ru-RU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14563"/>
              </p:ext>
            </p:extLst>
          </p:nvPr>
        </p:nvGraphicFramePr>
        <p:xfrm>
          <a:off x="5280300" y="915942"/>
          <a:ext cx="4503654" cy="252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95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748589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981083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021287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851720">
                <a:tc>
                  <a:txBody>
                    <a:bodyPr/>
                    <a:lstStyle/>
                    <a:p>
                      <a:pPr algn="ctr"/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5117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реднемесячная заработная плата одного работающего  </a:t>
                      </a:r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0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823,5</a:t>
                      </a:r>
                      <a:endParaRPr lang="x-none" sz="1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0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664,9</a:t>
                      </a:r>
                      <a:endParaRPr lang="x-none" sz="1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1158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</a:t>
                      </a:r>
                      <a:r>
                        <a:rPr lang="ru-RU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x-none" sz="1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x-none" sz="10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r>
                        <a:rPr lang="en-US" sz="1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x-none" sz="1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x-none" sz="2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78996" y="4748048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6644" y="3882159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7536" y="3836729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x-none" sz="2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165593" y="4496843"/>
            <a:ext cx="5704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667925" y="5861304"/>
            <a:ext cx="21160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Комсомольскому муниципальному району на </a:t>
            </a:r>
            <a:r>
              <a:rPr lang="ru-RU" sz="9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endParaRPr lang="x-none" sz="9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171882" y="5891941"/>
            <a:ext cx="23631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</a:t>
            </a:r>
            <a:r>
              <a:rPr lang="ru-RU" sz="9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Комсомольскому муниципальному району на 01.01.2024</a:t>
            </a:r>
            <a:endParaRPr lang="x-none" sz="9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736" y="0"/>
            <a:ext cx="588264" cy="7843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024" y="6430267"/>
            <a:ext cx="72374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100584" y="112070"/>
            <a:ext cx="9687013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20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</a:t>
            </a:r>
            <a:r>
              <a:rPr lang="ru-RU" sz="20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КОМСОМОЛЬСКОГО МУНИЦИПАЛЬНОГО </a:t>
            </a:r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  <a:p>
            <a:pPr algn="ctr"/>
            <a:r>
              <a:rPr lang="ru-RU" sz="20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  <a:p>
            <a:endParaRPr lang="ru-RU" sz="16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Стационарная </a:t>
            </a:r>
            <a:r>
              <a:rPr lang="ru-RU" sz="1400" b="1" u="sng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торговыя</a:t>
            </a:r>
            <a:r>
              <a:rPr lang="ru-RU" sz="1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сеть насчитывает 106 торговых объектов. Предприятий общественного питания 9 единиц на 277 посадочных мест. Объектов бытового обслуживания населения 47 единиц.</a:t>
            </a:r>
          </a:p>
          <a:p>
            <a:endParaRPr lang="ru-RU" sz="1400" b="1" u="sng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качества и безопасности продукции и услуг, совершенствования </a:t>
            </a:r>
            <a:r>
              <a:rPr lang="ru-RU" sz="1400" b="1" dirty="0" err="1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ярмарочно</a:t>
            </a:r>
            <a:r>
              <a:rPr lang="ru-RU" sz="14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-выставочной деятельности сельскохозяйственной продукции, а также с целью наиболее полного удовлетворения покупательского спроса и продвижение товаров отечественного товаропроизводителя в 1 полугодии 2023 г. на территории района были проведены следующие ярмарки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2023 года на территории района был проведен – фестиваль 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Подозерская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клубника», где приняли участие порядка 90 участников. 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реализовано более 6 т. клубники 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 закупились не только свежей клубникой, но и различной продукцией  из ягоды. </a:t>
            </a:r>
            <a:endParaRPr lang="ru-RU" sz="14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сентября 2023 года успешно прошла «</a:t>
            </a:r>
            <a:r>
              <a:rPr lang="ru-RU" sz="1400" b="1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Миловская</a:t>
            </a:r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сельскохозяйственная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на территории города Комсомольска, где была организована торговля 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овощной продукцией и картофелем местных товаропроизводителей</a:t>
            </a:r>
          </a:p>
          <a:p>
            <a:r>
              <a:rPr lang="ru-RU" sz="14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доступным для потребителей ценам.</a:t>
            </a:r>
          </a:p>
          <a:p>
            <a:pPr marL="171450" indent="-171450">
              <a:buFontTx/>
              <a:buChar char="-"/>
            </a:pPr>
            <a:endParaRPr lang="ru-RU" sz="12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755220" y="2925549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5692367"/>
              </p:ext>
            </p:extLst>
          </p:nvPr>
        </p:nvGraphicFramePr>
        <p:xfrm>
          <a:off x="7080667" y="2637027"/>
          <a:ext cx="2867025" cy="1914525"/>
        </p:xfrm>
        <a:graphic>
          <a:graphicData uri="http://schemas.openxmlformats.org/presentationml/2006/ole">
            <p:oleObj spid="_x0000_s1080" name="Точечный рисунок" r:id="rId4" imgW="3200000" imgH="2133898" progId="PBrush">
              <p:embed/>
            </p:oleObj>
          </a:graphicData>
        </a:graphic>
      </p:graphicFrame>
      <p:pic>
        <p:nvPicPr>
          <p:cNvPr id="1050" name="Picture 26" descr="i-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" y="4772332"/>
            <a:ext cx="2848765" cy="17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809" y="3177048"/>
            <a:ext cx="272363" cy="2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9917" y="31458"/>
            <a:ext cx="588264" cy="7843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104" y="4458344"/>
            <a:ext cx="3250858" cy="21489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991" y="4686259"/>
            <a:ext cx="3022018" cy="192100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0584" y="5829655"/>
            <a:ext cx="7328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4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4904534" y="895956"/>
            <a:ext cx="4220806" cy="2719236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-1746504" y="0"/>
            <a:ext cx="1281988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КОМСОМОЛЬСКОГО </a:t>
            </a:r>
          </a:p>
          <a:p>
            <a:pPr algn="ctr"/>
            <a:r>
              <a:rPr lang="ru-RU" sz="2400" b="1" u="sng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</a:p>
          <a:p>
            <a:pPr algn="ctr"/>
            <a:endParaRPr lang="x-none" sz="20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5463689" y="978208"/>
            <a:ext cx="4031503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ДОРОГ 469,32 км:                                                                             </a:t>
            </a:r>
          </a:p>
          <a:p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endParaRPr lang="ru-RU" sz="1200" b="1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188,15 км – </a:t>
            </a:r>
            <a:r>
              <a:rPr lang="ru-RU" sz="11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ДОРОГИ;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281,167 км –</a:t>
            </a:r>
            <a:r>
              <a:rPr lang="ru-RU" sz="11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МЕСТНОГО ЗНАЧЕНИЯ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Комсомольск-Иваново-56 км.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Комсомольск-Ярославль-91 км.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Комсомольск-Москва-313 км.</a:t>
            </a:r>
          </a:p>
          <a:p>
            <a:r>
              <a:rPr lang="ru-RU" sz="11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Комсомольский муниципальный район</a:t>
            </a:r>
          </a:p>
          <a:p>
            <a:endParaRPr lang="ru-RU" sz="1100" b="1" u="sng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втомобильные дороги – 281,167 км.</a:t>
            </a:r>
          </a:p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твердым покрытием (%) – 44,8</a:t>
            </a:r>
          </a:p>
          <a:p>
            <a:r>
              <a:rPr lang="ru-RU" sz="1100" b="1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b="1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оответствуют нормам (%) -74,2</a:t>
            </a:r>
          </a:p>
          <a:p>
            <a:endParaRPr lang="ru-RU" sz="11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u="sng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u="sng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96460" y="1426534"/>
            <a:ext cx="4629653" cy="4554411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1400" dirty="0">
              <a:solidFill>
                <a:srgbClr val="4756A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312234" y="1687814"/>
            <a:ext cx="4592299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u="sng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автобусных </a:t>
            </a:r>
            <a:r>
              <a:rPr lang="ru-RU" sz="14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маршрутов:</a:t>
            </a:r>
          </a:p>
          <a:p>
            <a:endParaRPr lang="ru-RU" sz="1400" b="1" u="sng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Междугородние:</a:t>
            </a:r>
          </a:p>
          <a:p>
            <a:endParaRPr lang="ru-RU" sz="1400" b="1" u="sng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г.Комсомольск-г.Тейково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г.Комсомольск-г.Иваново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Межобластных нет</a:t>
            </a:r>
          </a:p>
          <a:p>
            <a:endParaRPr lang="ru-RU" sz="1400" b="1" u="sng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маршруты:</a:t>
            </a:r>
          </a:p>
          <a:p>
            <a:endParaRPr lang="ru-RU" sz="1400" b="1" u="sng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с.Марково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с.Кулеберьево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д.Иваньково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д.Данилово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с.Светиково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с.Мытищи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д.Губцево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с.Никольское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д.Яксаево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endParaRPr lang="ru-RU" sz="14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с.Писцово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.Сорохта</a:t>
            </a:r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д.Степашево</a:t>
            </a:r>
            <a:endParaRPr lang="ru-RU" sz="1400" dirty="0" smtClean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 - </a:t>
            </a:r>
            <a:r>
              <a:rPr lang="ru-RU" sz="1400" dirty="0" err="1" smtClean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д.Яново</a:t>
            </a:r>
            <a:endParaRPr lang="x-none" sz="1400" dirty="0">
              <a:solidFill>
                <a:srgbClr val="4756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9322391" y="0"/>
            <a:ext cx="583609" cy="778145"/>
          </a:xfrm>
          <a:prstGeom prst="rect">
            <a:avLst/>
          </a:prstGeom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5387376" y="4189444"/>
            <a:ext cx="3672598" cy="1530221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313177"/>
              </p:ext>
            </p:extLst>
          </p:nvPr>
        </p:nvGraphicFramePr>
        <p:xfrm>
          <a:off x="4904536" y="3769182"/>
          <a:ext cx="4155438" cy="2956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7208">
                  <a:extLst>
                    <a:ext uri="{9D8B030D-6E8A-4147-A177-3AD203B41FA5}">
                      <a16:colId xmlns:a16="http://schemas.microsoft.com/office/drawing/2014/main" xmlns="" val="671032930"/>
                    </a:ext>
                  </a:extLst>
                </a:gridCol>
                <a:gridCol w="1182592">
                  <a:extLst>
                    <a:ext uri="{9D8B030D-6E8A-4147-A177-3AD203B41FA5}">
                      <a16:colId xmlns:a16="http://schemas.microsoft.com/office/drawing/2014/main" xmlns="" val="3033819963"/>
                    </a:ext>
                  </a:extLst>
                </a:gridCol>
                <a:gridCol w="1385638">
                  <a:extLst>
                    <a:ext uri="{9D8B030D-6E8A-4147-A177-3AD203B41FA5}">
                      <a16:colId xmlns:a16="http://schemas.microsoft.com/office/drawing/2014/main" xmlns="" val="1867809060"/>
                    </a:ext>
                  </a:extLst>
                </a:gridCol>
              </a:tblGrid>
              <a:tr h="58663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                               ТРАНСПОРТ</a:t>
                      </a:r>
                    </a:p>
                    <a:p>
                      <a:endParaRPr lang="ru-RU" dirty="0">
                        <a:solidFill>
                          <a:srgbClr val="4756A0"/>
                        </a:solidFill>
                      </a:endParaRPr>
                    </a:p>
                  </a:txBody>
                  <a:tcPr>
                    <a:solidFill>
                      <a:srgbClr val="475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4756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4756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803727"/>
                  </a:ext>
                </a:extLst>
              </a:tr>
              <a:tr h="2793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endParaRPr lang="ru-RU" sz="14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5432774"/>
                  </a:ext>
                </a:extLst>
              </a:tr>
              <a:tr h="83804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«РЫНОК»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(пассажирские перевозки)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– Крылова Т.В.</a:t>
                      </a:r>
                      <a:endParaRPr lang="ru-RU" sz="12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8(49352)4-11-90</a:t>
                      </a:r>
                      <a:endParaRPr lang="ru-RU" sz="12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165348"/>
                  </a:ext>
                </a:extLst>
              </a:tr>
              <a:tr h="100565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«Экспресс – Лидер»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(пассажирские перевозки)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–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Куликов Д.Н.</a:t>
                      </a:r>
                      <a:endParaRPr lang="ru-RU" sz="12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4756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8-930-365-03-03</a:t>
                      </a:r>
                      <a:endParaRPr lang="ru-RU" sz="1200" dirty="0">
                        <a:solidFill>
                          <a:srgbClr val="4756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129467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607260"/>
            <a:ext cx="7429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РАЙОНАИВАНОВСКОЙ ОБЛАСТИ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2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28480</TotalTime>
  <Words>3019</Words>
  <Application>Microsoft Office PowerPoint</Application>
  <PresentationFormat>Лист A4 (210x297 мм)</PresentationFormat>
  <Paragraphs>912</Paragraphs>
  <Slides>30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Parcel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Пользователь Windows</cp:lastModifiedBy>
  <cp:revision>371</cp:revision>
  <cp:lastPrinted>2024-04-26T11:02:03Z</cp:lastPrinted>
  <dcterms:created xsi:type="dcterms:W3CDTF">2023-11-22T14:19:10Z</dcterms:created>
  <dcterms:modified xsi:type="dcterms:W3CDTF">2024-09-11T12:42:34Z</dcterms:modified>
</cp:coreProperties>
</file>